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70" r:id="rId2"/>
    <p:sldId id="277" r:id="rId3"/>
    <p:sldId id="267" r:id="rId4"/>
    <p:sldId id="268" r:id="rId5"/>
    <p:sldId id="295" r:id="rId6"/>
    <p:sldId id="296" r:id="rId7"/>
    <p:sldId id="297" r:id="rId8"/>
    <p:sldId id="281" r:id="rId9"/>
    <p:sldId id="269" r:id="rId10"/>
    <p:sldId id="301" r:id="rId11"/>
    <p:sldId id="274" r:id="rId12"/>
    <p:sldId id="302" r:id="rId13"/>
    <p:sldId id="303" r:id="rId14"/>
    <p:sldId id="304" r:id="rId15"/>
    <p:sldId id="305" r:id="rId16"/>
    <p:sldId id="287" r:id="rId17"/>
    <p:sldId id="271" r:id="rId18"/>
    <p:sldId id="289" r:id="rId19"/>
    <p:sldId id="290" r:id="rId20"/>
    <p:sldId id="291" r:id="rId21"/>
    <p:sldId id="298" r:id="rId22"/>
    <p:sldId id="292" r:id="rId23"/>
    <p:sldId id="293" r:id="rId24"/>
    <p:sldId id="272" r:id="rId25"/>
    <p:sldId id="279" r:id="rId26"/>
    <p:sldId id="299" r:id="rId27"/>
    <p:sldId id="294" r:id="rId28"/>
    <p:sldId id="300" r:id="rId29"/>
    <p:sldId id="280"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97" autoAdjust="0"/>
    <p:restoredTop sz="94420" autoAdjust="0"/>
  </p:normalViewPr>
  <p:slideViewPr>
    <p:cSldViewPr>
      <p:cViewPr varScale="1">
        <p:scale>
          <a:sx n="86" d="100"/>
          <a:sy n="86" d="100"/>
        </p:scale>
        <p:origin x="840" y="58"/>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varScale="1">
        <p:scale>
          <a:sx n="91" d="100"/>
          <a:sy n="91" d="100"/>
        </p:scale>
        <p:origin x="3564"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vl1pPr>
          </a:lstStyle>
          <a:p>
            <a:pPr>
              <a:defRPr/>
            </a:pPr>
            <a:r>
              <a:rPr lang="en-US" dirty="0"/>
              <a:t>ARMA Cincinnati Chapter</a:t>
            </a:r>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dirty="0" smtClean="0"/>
            </a:lvl1pPr>
          </a:lstStyle>
          <a:p>
            <a:pPr>
              <a:defRPr/>
            </a:pPr>
            <a:r>
              <a:rPr lang="en-US" dirty="0"/>
              <a:t>November 8, 2016</a:t>
            </a:r>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vl1pPr>
          </a:lstStyle>
          <a:p>
            <a:pPr>
              <a:defRPr/>
            </a:pPr>
            <a:r>
              <a:rPr lang="en-US" dirty="0"/>
              <a:t>© 2016, Patrick Cunningham, CISM, FAI</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1413F612-5674-4C77-89E3-0244453891DC}" type="slidenum">
              <a:rPr lang="en-US"/>
              <a:pPr>
                <a:defRPr/>
              </a:pPr>
              <a:t>‹#›</a:t>
            </a:fld>
            <a:endParaRPr lang="en-US"/>
          </a:p>
        </p:txBody>
      </p:sp>
    </p:spTree>
    <p:extLst>
      <p:ext uri="{BB962C8B-B14F-4D97-AF65-F5344CB8AC3E}">
        <p14:creationId xmlns:p14="http://schemas.microsoft.com/office/powerpoint/2010/main" val="42369672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4505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90577039-5387-49DD-8B4B-9132664E9F3F}" type="datetimeFigureOut">
              <a:rPr lang="en-US"/>
              <a:pPr>
                <a:defRPr/>
              </a:pPr>
              <a:t>11/10/2016</a:t>
            </a:fld>
            <a:endParaRPr lang="en-US"/>
          </a:p>
        </p:txBody>
      </p:sp>
      <p:sp>
        <p:nvSpPr>
          <p:cNvPr id="286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506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4506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4E966374-51F2-4A70-BADB-03F110578091}" type="slidenum">
              <a:rPr lang="en-US"/>
              <a:pPr>
                <a:defRPr/>
              </a:pPr>
              <a:t>‹#›</a:t>
            </a:fld>
            <a:endParaRPr lang="en-US"/>
          </a:p>
        </p:txBody>
      </p:sp>
    </p:spTree>
    <p:extLst>
      <p:ext uri="{BB962C8B-B14F-4D97-AF65-F5344CB8AC3E}">
        <p14:creationId xmlns:p14="http://schemas.microsoft.com/office/powerpoint/2010/main" val="28621264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07475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7"/>
          <p:cNvSpPr>
            <a:spLocks noChangeArrowheads="1"/>
          </p:cNvSpPr>
          <p:nvPr/>
        </p:nvSpPr>
        <p:spPr bwMode="auto">
          <a:xfrm>
            <a:off x="1600200" y="0"/>
            <a:ext cx="7162800" cy="1143000"/>
          </a:xfrm>
          <a:prstGeom prst="rect">
            <a:avLst/>
          </a:prstGeom>
          <a:noFill/>
          <a:ln w="9525">
            <a:noFill/>
            <a:miter lim="800000"/>
            <a:headEnd/>
            <a:tailEnd/>
          </a:ln>
          <a:effectLst/>
        </p:spPr>
        <p:txBody>
          <a:bodyPr wrap="none" anchor="ctr"/>
          <a:lstStyle/>
          <a:p>
            <a:pPr>
              <a:defRPr/>
            </a:pPr>
            <a:endParaRPr lang="en-US"/>
          </a:p>
        </p:txBody>
      </p:sp>
      <p:sp>
        <p:nvSpPr>
          <p:cNvPr id="5" name="Rectangle 52"/>
          <p:cNvSpPr>
            <a:spLocks noChangeArrowheads="1"/>
          </p:cNvSpPr>
          <p:nvPr/>
        </p:nvSpPr>
        <p:spPr bwMode="ltGray">
          <a:xfrm>
            <a:off x="5895975" y="0"/>
            <a:ext cx="3248025" cy="2781300"/>
          </a:xfrm>
          <a:prstGeom prst="rect">
            <a:avLst/>
          </a:prstGeom>
          <a:solidFill>
            <a:schemeClr val="accent1"/>
          </a:solidFill>
          <a:ln w="9525">
            <a:noFill/>
            <a:miter lim="800000"/>
            <a:headEnd/>
            <a:tailEnd/>
          </a:ln>
          <a:effectLst/>
        </p:spPr>
        <p:txBody>
          <a:bodyPr wrap="none" anchor="ctr"/>
          <a:lstStyle/>
          <a:p>
            <a:pPr>
              <a:defRPr/>
            </a:pPr>
            <a:endParaRPr lang="en-US"/>
          </a:p>
        </p:txBody>
      </p:sp>
      <p:grpSp>
        <p:nvGrpSpPr>
          <p:cNvPr id="6" name="Group 53"/>
          <p:cNvGrpSpPr>
            <a:grpSpLocks/>
          </p:cNvGrpSpPr>
          <p:nvPr/>
        </p:nvGrpSpPr>
        <p:grpSpPr bwMode="auto">
          <a:xfrm>
            <a:off x="19050" y="2330450"/>
            <a:ext cx="9115425" cy="358775"/>
            <a:chOff x="3827" y="1468"/>
            <a:chExt cx="1927" cy="226"/>
          </a:xfrm>
        </p:grpSpPr>
        <p:sp>
          <p:nvSpPr>
            <p:cNvPr id="7" name="Line 54"/>
            <p:cNvSpPr>
              <a:spLocks noChangeShapeType="1"/>
            </p:cNvSpPr>
            <p:nvPr/>
          </p:nvSpPr>
          <p:spPr bwMode="white">
            <a:xfrm>
              <a:off x="3827" y="1468"/>
              <a:ext cx="1927" cy="0"/>
            </a:xfrm>
            <a:prstGeom prst="line">
              <a:avLst/>
            </a:prstGeom>
            <a:noFill/>
            <a:ln w="19050" cap="rnd">
              <a:solidFill>
                <a:schemeClr val="bg1"/>
              </a:solidFill>
              <a:prstDash val="sysDot"/>
              <a:round/>
              <a:headEnd/>
              <a:tailEnd/>
            </a:ln>
            <a:effectLst/>
          </p:spPr>
          <p:txBody>
            <a:bodyPr/>
            <a:lstStyle/>
            <a:p>
              <a:pPr>
                <a:defRPr/>
              </a:pPr>
              <a:endParaRPr lang="en-US"/>
            </a:p>
          </p:txBody>
        </p:sp>
        <p:sp>
          <p:nvSpPr>
            <p:cNvPr id="8" name="Line 55"/>
            <p:cNvSpPr>
              <a:spLocks noChangeShapeType="1"/>
            </p:cNvSpPr>
            <p:nvPr/>
          </p:nvSpPr>
          <p:spPr bwMode="white">
            <a:xfrm>
              <a:off x="3827" y="1540"/>
              <a:ext cx="1927" cy="0"/>
            </a:xfrm>
            <a:prstGeom prst="line">
              <a:avLst/>
            </a:prstGeom>
            <a:noFill/>
            <a:ln w="19050" cap="rnd">
              <a:solidFill>
                <a:schemeClr val="bg1"/>
              </a:solidFill>
              <a:prstDash val="sysDot"/>
              <a:round/>
              <a:headEnd/>
              <a:tailEnd/>
            </a:ln>
            <a:effectLst/>
          </p:spPr>
          <p:txBody>
            <a:bodyPr/>
            <a:lstStyle/>
            <a:p>
              <a:pPr>
                <a:defRPr/>
              </a:pPr>
              <a:endParaRPr lang="en-US"/>
            </a:p>
          </p:txBody>
        </p:sp>
        <p:sp>
          <p:nvSpPr>
            <p:cNvPr id="9" name="Line 56"/>
            <p:cNvSpPr>
              <a:spLocks noChangeShapeType="1"/>
            </p:cNvSpPr>
            <p:nvPr/>
          </p:nvSpPr>
          <p:spPr bwMode="white">
            <a:xfrm>
              <a:off x="3827" y="1616"/>
              <a:ext cx="1927" cy="0"/>
            </a:xfrm>
            <a:prstGeom prst="line">
              <a:avLst/>
            </a:prstGeom>
            <a:noFill/>
            <a:ln w="19050" cap="rnd">
              <a:solidFill>
                <a:schemeClr val="bg1"/>
              </a:solidFill>
              <a:prstDash val="sysDot"/>
              <a:round/>
              <a:headEnd/>
              <a:tailEnd/>
            </a:ln>
            <a:effectLst/>
          </p:spPr>
          <p:txBody>
            <a:bodyPr/>
            <a:lstStyle/>
            <a:p>
              <a:pPr>
                <a:defRPr/>
              </a:pPr>
              <a:endParaRPr lang="en-US"/>
            </a:p>
          </p:txBody>
        </p:sp>
        <p:sp>
          <p:nvSpPr>
            <p:cNvPr id="10" name="Line 57"/>
            <p:cNvSpPr>
              <a:spLocks noChangeShapeType="1"/>
            </p:cNvSpPr>
            <p:nvPr/>
          </p:nvSpPr>
          <p:spPr bwMode="white">
            <a:xfrm>
              <a:off x="3827" y="1694"/>
              <a:ext cx="1927" cy="0"/>
            </a:xfrm>
            <a:prstGeom prst="line">
              <a:avLst/>
            </a:prstGeom>
            <a:noFill/>
            <a:ln w="19050" cap="rnd">
              <a:solidFill>
                <a:schemeClr val="bg1"/>
              </a:solidFill>
              <a:prstDash val="sysDot"/>
              <a:round/>
              <a:headEnd/>
              <a:tailEnd/>
            </a:ln>
            <a:effectLst/>
          </p:spPr>
          <p:txBody>
            <a:bodyPr/>
            <a:lstStyle/>
            <a:p>
              <a:pPr>
                <a:defRPr/>
              </a:pPr>
              <a:endParaRPr lang="en-US"/>
            </a:p>
          </p:txBody>
        </p:sp>
      </p:grpSp>
      <p:pic>
        <p:nvPicPr>
          <p:cNvPr id="11" name="Picture 61"/>
          <p:cNvPicPr>
            <a:picLocks noChangeAspect="1" noChangeArrowheads="1"/>
          </p:cNvPicPr>
          <p:nvPr/>
        </p:nvPicPr>
        <p:blipFill>
          <a:blip r:embed="rId2" cstate="print"/>
          <a:srcRect/>
          <a:stretch>
            <a:fillRect/>
          </a:stretch>
        </p:blipFill>
        <p:spPr bwMode="auto">
          <a:xfrm>
            <a:off x="0" y="0"/>
            <a:ext cx="2887663" cy="2790825"/>
          </a:xfrm>
          <a:prstGeom prst="rect">
            <a:avLst/>
          </a:prstGeom>
          <a:noFill/>
          <a:ln w="9525">
            <a:noFill/>
            <a:miter lim="800000"/>
            <a:headEnd/>
            <a:tailEnd/>
          </a:ln>
        </p:spPr>
      </p:pic>
      <p:sp>
        <p:nvSpPr>
          <p:cNvPr id="12" name="Rectangle 60"/>
          <p:cNvSpPr>
            <a:spLocks noChangeArrowheads="1"/>
          </p:cNvSpPr>
          <p:nvPr/>
        </p:nvSpPr>
        <p:spPr bwMode="black">
          <a:xfrm>
            <a:off x="0" y="2787650"/>
            <a:ext cx="9144000" cy="71438"/>
          </a:xfrm>
          <a:prstGeom prst="rect">
            <a:avLst/>
          </a:prstGeom>
          <a:solidFill>
            <a:schemeClr val="tx2"/>
          </a:solidFill>
          <a:ln w="9525">
            <a:noFill/>
            <a:miter lim="800000"/>
            <a:headEnd/>
            <a:tailEnd/>
          </a:ln>
          <a:effectLst/>
        </p:spPr>
        <p:txBody>
          <a:bodyPr wrap="none" anchor="ctr"/>
          <a:lstStyle/>
          <a:p>
            <a:pPr>
              <a:defRPr/>
            </a:pPr>
            <a:endParaRPr lang="en-US"/>
          </a:p>
        </p:txBody>
      </p:sp>
      <p:sp>
        <p:nvSpPr>
          <p:cNvPr id="13" name="Rectangle 63"/>
          <p:cNvSpPr>
            <a:spLocks noChangeArrowheads="1"/>
          </p:cNvSpPr>
          <p:nvPr/>
        </p:nvSpPr>
        <p:spPr bwMode="gray">
          <a:xfrm>
            <a:off x="2895600" y="2819400"/>
            <a:ext cx="6248400" cy="685800"/>
          </a:xfrm>
          <a:prstGeom prst="rect">
            <a:avLst/>
          </a:prstGeom>
          <a:solidFill>
            <a:schemeClr val="tx2"/>
          </a:solidFill>
          <a:ln w="9525">
            <a:noFill/>
            <a:miter lim="800000"/>
            <a:headEnd/>
            <a:tailEnd/>
          </a:ln>
          <a:effectLst/>
        </p:spPr>
        <p:txBody>
          <a:bodyPr wrap="none" anchor="ctr"/>
          <a:lstStyle/>
          <a:p>
            <a:pPr>
              <a:defRPr/>
            </a:pPr>
            <a:endParaRPr lang="en-US"/>
          </a:p>
        </p:txBody>
      </p:sp>
      <p:pic>
        <p:nvPicPr>
          <p:cNvPr id="14" name="Picture 62"/>
          <p:cNvPicPr>
            <a:picLocks noChangeAspect="1" noChangeArrowheads="1"/>
          </p:cNvPicPr>
          <p:nvPr/>
        </p:nvPicPr>
        <p:blipFill>
          <a:blip r:embed="rId3" cstate="print"/>
          <a:srcRect/>
          <a:stretch>
            <a:fillRect/>
          </a:stretch>
        </p:blipFill>
        <p:spPr bwMode="auto">
          <a:xfrm>
            <a:off x="2884488" y="0"/>
            <a:ext cx="3011487" cy="2781300"/>
          </a:xfrm>
          <a:prstGeom prst="rect">
            <a:avLst/>
          </a:prstGeom>
          <a:noFill/>
          <a:ln w="9525">
            <a:noFill/>
            <a:miter lim="800000"/>
            <a:headEnd/>
            <a:tailEnd/>
          </a:ln>
        </p:spPr>
      </p:pic>
      <p:sp>
        <p:nvSpPr>
          <p:cNvPr id="3075" name="Rectangle 3"/>
          <p:cNvSpPr>
            <a:spLocks noGrp="1" noChangeArrowheads="1"/>
          </p:cNvSpPr>
          <p:nvPr>
            <p:ph type="subTitle" idx="1"/>
          </p:nvPr>
        </p:nvSpPr>
        <p:spPr bwMode="grayWhite">
          <a:xfrm>
            <a:off x="2895600" y="4038600"/>
            <a:ext cx="6019800" cy="457200"/>
          </a:xfrm>
          <a:solidFill>
            <a:schemeClr val="tx1"/>
          </a:solidFill>
        </p:spPr>
        <p:txBody>
          <a:bodyPr/>
          <a:lstStyle>
            <a:lvl1pPr marL="0" indent="0">
              <a:buFont typeface="Wingdings" pitchFamily="2" charset="2"/>
              <a:buNone/>
              <a:defRPr sz="2800">
                <a:solidFill>
                  <a:schemeClr val="bg1"/>
                </a:solidFill>
              </a:defRPr>
            </a:lvl1pPr>
          </a:lstStyle>
          <a:p>
            <a:r>
              <a:rPr lang="en-US" dirty="0"/>
              <a:t>Click to edit Master subtitle style</a:t>
            </a:r>
          </a:p>
        </p:txBody>
      </p:sp>
      <p:sp>
        <p:nvSpPr>
          <p:cNvPr id="3074" name="Rectangle 2"/>
          <p:cNvSpPr>
            <a:spLocks noGrp="1" noChangeArrowheads="1"/>
          </p:cNvSpPr>
          <p:nvPr>
            <p:ph type="ctrTitle"/>
          </p:nvPr>
        </p:nvSpPr>
        <p:spPr bwMode="ltGray">
          <a:xfrm>
            <a:off x="3124200" y="2819400"/>
            <a:ext cx="5791200" cy="685800"/>
          </a:xfrm>
        </p:spPr>
        <p:txBody>
          <a:bodyPr/>
          <a:lstStyle>
            <a:lvl1pPr algn="l">
              <a:defRPr/>
            </a:lvl1pPr>
          </a:lstStyle>
          <a:p>
            <a:r>
              <a:rPr lang="en-US"/>
              <a:t>Click to edit Master title style</a:t>
            </a:r>
          </a:p>
        </p:txBody>
      </p:sp>
      <p:sp>
        <p:nvSpPr>
          <p:cNvPr id="15" name="Rectangle 4"/>
          <p:cNvSpPr>
            <a:spLocks noGrp="1" noChangeArrowheads="1"/>
          </p:cNvSpPr>
          <p:nvPr>
            <p:ph type="dt" sz="half" idx="10"/>
          </p:nvPr>
        </p:nvSpPr>
        <p:spPr>
          <a:xfrm>
            <a:off x="457200" y="6400800"/>
            <a:ext cx="2133600" cy="320675"/>
          </a:xfrm>
        </p:spPr>
        <p:txBody>
          <a:bodyPr/>
          <a:lstStyle>
            <a:lvl1pPr>
              <a:defRPr>
                <a:solidFill>
                  <a:schemeClr val="tx2"/>
                </a:solidFill>
              </a:defRPr>
            </a:lvl1pPr>
          </a:lstStyle>
          <a:p>
            <a:pPr>
              <a:defRPr/>
            </a:pPr>
            <a:r>
              <a:rPr lang="en-US"/>
              <a:t>12 May, 2009</a:t>
            </a:r>
          </a:p>
        </p:txBody>
      </p:sp>
      <p:sp>
        <p:nvSpPr>
          <p:cNvPr id="16" name="Rectangle 6"/>
          <p:cNvSpPr>
            <a:spLocks noGrp="1" noChangeArrowheads="1"/>
          </p:cNvSpPr>
          <p:nvPr>
            <p:ph type="sldNum" sz="quarter" idx="11"/>
          </p:nvPr>
        </p:nvSpPr>
        <p:spPr>
          <a:xfrm>
            <a:off x="6553200" y="6400800"/>
            <a:ext cx="2133600" cy="320675"/>
          </a:xfrm>
        </p:spPr>
        <p:txBody>
          <a:bodyPr/>
          <a:lstStyle>
            <a:lvl1pPr>
              <a:defRPr>
                <a:solidFill>
                  <a:schemeClr val="tx2"/>
                </a:solidFill>
              </a:defRPr>
            </a:lvl1pPr>
          </a:lstStyle>
          <a:p>
            <a:pPr>
              <a:defRPr/>
            </a:pPr>
            <a:fld id="{A314191A-958E-4EDA-8BF3-BC2C081D61E1}"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dt" sz="half" idx="11"/>
          </p:nvPr>
        </p:nvSpPr>
        <p:spPr>
          <a:ln/>
        </p:spPr>
        <p:txBody>
          <a:bodyPr/>
          <a:lstStyle>
            <a:lvl1pPr>
              <a:defRPr/>
            </a:lvl1pPr>
          </a:lstStyle>
          <a:p>
            <a:pPr>
              <a:defRPr/>
            </a:pPr>
            <a:r>
              <a:rPr lang="en-US"/>
              <a:t>12 May, 2009</a:t>
            </a:r>
          </a:p>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BD9B2C4-2509-4DBD-ABBA-E1DE3A4E726D}"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dt" sz="half" idx="11"/>
          </p:nvPr>
        </p:nvSpPr>
        <p:spPr>
          <a:ln/>
        </p:spPr>
        <p:txBody>
          <a:bodyPr/>
          <a:lstStyle>
            <a:lvl1pPr>
              <a:defRPr/>
            </a:lvl1pPr>
          </a:lstStyle>
          <a:p>
            <a:pPr>
              <a:defRPr/>
            </a:pPr>
            <a:r>
              <a:rPr lang="en-US"/>
              <a:t>12 May, 2009</a:t>
            </a:r>
          </a:p>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093341F-8C38-4017-9A37-4A651470784C}"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95400"/>
            <a:ext cx="4038600" cy="5026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038600" cy="5026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4"/>
          <p:cNvSpPr>
            <a:spLocks noGrp="1" noChangeArrowheads="1"/>
          </p:cNvSpPr>
          <p:nvPr>
            <p:ph type="dt" sz="half" idx="11"/>
          </p:nvPr>
        </p:nvSpPr>
        <p:spPr>
          <a:ln/>
        </p:spPr>
        <p:txBody>
          <a:bodyPr/>
          <a:lstStyle>
            <a:lvl1pPr>
              <a:defRPr/>
            </a:lvl1pPr>
          </a:lstStyle>
          <a:p>
            <a:pPr>
              <a:defRPr/>
            </a:pPr>
            <a:r>
              <a:rPr lang="en-US"/>
              <a:t>12 May, 2009</a:t>
            </a:r>
          </a:p>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90D3FBD-8660-4147-AF55-4DE3F8020FD5}"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endParaRPr lang="en-US"/>
          </a:p>
        </p:txBody>
      </p:sp>
      <p:sp>
        <p:nvSpPr>
          <p:cNvPr id="8" name="Rectangle 4"/>
          <p:cNvSpPr>
            <a:spLocks noGrp="1" noChangeArrowheads="1"/>
          </p:cNvSpPr>
          <p:nvPr>
            <p:ph type="dt" sz="half" idx="11"/>
          </p:nvPr>
        </p:nvSpPr>
        <p:spPr>
          <a:ln/>
        </p:spPr>
        <p:txBody>
          <a:bodyPr/>
          <a:lstStyle>
            <a:lvl1pPr>
              <a:defRPr/>
            </a:lvl1pPr>
          </a:lstStyle>
          <a:p>
            <a:pPr>
              <a:defRPr/>
            </a:pPr>
            <a:r>
              <a:rPr lang="en-US"/>
              <a:t>12 May, 2009</a:t>
            </a:r>
          </a:p>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D663C92-FC98-4DBD-A397-CCF34FC8E20F}"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endParaRPr lang="en-US"/>
          </a:p>
        </p:txBody>
      </p:sp>
      <p:sp>
        <p:nvSpPr>
          <p:cNvPr id="4" name="Rectangle 4"/>
          <p:cNvSpPr>
            <a:spLocks noGrp="1" noChangeArrowheads="1"/>
          </p:cNvSpPr>
          <p:nvPr>
            <p:ph type="dt" sz="half" idx="11"/>
          </p:nvPr>
        </p:nvSpPr>
        <p:spPr>
          <a:ln/>
        </p:spPr>
        <p:txBody>
          <a:bodyPr/>
          <a:lstStyle>
            <a:lvl1pPr>
              <a:defRPr/>
            </a:lvl1pPr>
          </a:lstStyle>
          <a:p>
            <a:pPr>
              <a:defRPr/>
            </a:pPr>
            <a:r>
              <a:rPr lang="en-US"/>
              <a:t>12 May, 2009</a:t>
            </a:r>
          </a:p>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C9D679C-45F7-4660-9E52-D33B5554F02E}"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p>
        </p:txBody>
      </p:sp>
      <p:sp>
        <p:nvSpPr>
          <p:cNvPr id="3" name="Rectangle 4"/>
          <p:cNvSpPr>
            <a:spLocks noGrp="1" noChangeArrowheads="1"/>
          </p:cNvSpPr>
          <p:nvPr>
            <p:ph type="dt" sz="half" idx="11"/>
          </p:nvPr>
        </p:nvSpPr>
        <p:spPr>
          <a:ln/>
        </p:spPr>
        <p:txBody>
          <a:bodyPr/>
          <a:lstStyle>
            <a:lvl1pPr>
              <a:defRPr/>
            </a:lvl1pPr>
          </a:lstStyle>
          <a:p>
            <a:pPr>
              <a:defRPr/>
            </a:pPr>
            <a:r>
              <a:rPr lang="en-US"/>
              <a:t>12 May, 2009</a:t>
            </a:r>
          </a:p>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69B398A-0F3D-49A4-BBF1-953370DF2B0C}"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4"/>
          <p:cNvSpPr>
            <a:spLocks noGrp="1" noChangeArrowheads="1"/>
          </p:cNvSpPr>
          <p:nvPr>
            <p:ph type="dt" sz="half" idx="11"/>
          </p:nvPr>
        </p:nvSpPr>
        <p:spPr>
          <a:ln/>
        </p:spPr>
        <p:txBody>
          <a:bodyPr/>
          <a:lstStyle>
            <a:lvl1pPr>
              <a:defRPr/>
            </a:lvl1pPr>
          </a:lstStyle>
          <a:p>
            <a:pPr>
              <a:defRPr/>
            </a:pPr>
            <a:r>
              <a:rPr lang="en-US"/>
              <a:t>12 May, 2009</a:t>
            </a:r>
          </a:p>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927E7FA-31DB-4EB9-8845-84E588AC5474}"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4"/>
          <p:cNvSpPr>
            <a:spLocks noGrp="1" noChangeArrowheads="1"/>
          </p:cNvSpPr>
          <p:nvPr>
            <p:ph type="dt" sz="half" idx="11"/>
          </p:nvPr>
        </p:nvSpPr>
        <p:spPr>
          <a:ln/>
        </p:spPr>
        <p:txBody>
          <a:bodyPr/>
          <a:lstStyle>
            <a:lvl1pPr>
              <a:defRPr/>
            </a:lvl1pPr>
          </a:lstStyle>
          <a:p>
            <a:pPr>
              <a:defRPr/>
            </a:pPr>
            <a:r>
              <a:rPr lang="en-US"/>
              <a:t>12 May, 2009</a:t>
            </a:r>
          </a:p>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A7B4CB5-9385-4A77-8077-19266C298C88}"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dt" sz="half" idx="11"/>
          </p:nvPr>
        </p:nvSpPr>
        <p:spPr>
          <a:ln/>
        </p:spPr>
        <p:txBody>
          <a:bodyPr/>
          <a:lstStyle>
            <a:lvl1pPr>
              <a:defRPr/>
            </a:lvl1pPr>
          </a:lstStyle>
          <a:p>
            <a:pPr>
              <a:defRPr/>
            </a:pPr>
            <a:r>
              <a:rPr lang="en-US"/>
              <a:t>12 May, 2009</a:t>
            </a:r>
          </a:p>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81380DF-D125-4529-9264-80F1DB3D0F67}"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28600"/>
            <a:ext cx="2095500" cy="60928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28600"/>
            <a:ext cx="6134100" cy="60928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dt" sz="half" idx="11"/>
          </p:nvPr>
        </p:nvSpPr>
        <p:spPr>
          <a:ln/>
        </p:spPr>
        <p:txBody>
          <a:bodyPr/>
          <a:lstStyle>
            <a:lvl1pPr>
              <a:defRPr/>
            </a:lvl1pPr>
          </a:lstStyle>
          <a:p>
            <a:pPr>
              <a:defRPr/>
            </a:pPr>
            <a:r>
              <a:rPr lang="en-US"/>
              <a:t>12 May, 2009</a:t>
            </a:r>
          </a:p>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74A0C8E-94E8-46D4-81C9-2BF2BA5A5F21}"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14600" y="228600"/>
            <a:ext cx="6324600" cy="533400"/>
          </a:xfrm>
        </p:spPr>
        <p:txBody>
          <a:bodyPr/>
          <a:lstStyle/>
          <a:p>
            <a:r>
              <a:rPr lang="en-US"/>
              <a:t>Click to edit Master title style</a:t>
            </a:r>
          </a:p>
        </p:txBody>
      </p:sp>
      <p:sp>
        <p:nvSpPr>
          <p:cNvPr id="3" name="Table Placeholder 2"/>
          <p:cNvSpPr>
            <a:spLocks noGrp="1"/>
          </p:cNvSpPr>
          <p:nvPr>
            <p:ph type="tbl" idx="1"/>
          </p:nvPr>
        </p:nvSpPr>
        <p:spPr>
          <a:xfrm>
            <a:off x="457200" y="1295400"/>
            <a:ext cx="8229600" cy="5026025"/>
          </a:xfrm>
        </p:spPr>
        <p:txBody>
          <a:bodyPr/>
          <a:lstStyle/>
          <a:p>
            <a:pPr lvl="0"/>
            <a:endParaRPr lang="en-US" noProof="0"/>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dt" sz="half" idx="11"/>
          </p:nvPr>
        </p:nvSpPr>
        <p:spPr>
          <a:ln/>
        </p:spPr>
        <p:txBody>
          <a:bodyPr/>
          <a:lstStyle>
            <a:lvl1pPr>
              <a:defRPr/>
            </a:lvl1pPr>
          </a:lstStyle>
          <a:p>
            <a:pPr>
              <a:defRPr/>
            </a:pPr>
            <a:r>
              <a:rPr lang="en-US"/>
              <a:t>12 May, 2009</a:t>
            </a:r>
          </a:p>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F17DC7B-886E-45EE-9E52-80F462E0F694}"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oleObject" Target="../embeddings/oleObject2.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056" name="Rectangle 32"/>
          <p:cNvSpPr>
            <a:spLocks noChangeArrowheads="1"/>
          </p:cNvSpPr>
          <p:nvPr/>
        </p:nvSpPr>
        <p:spPr bwMode="ltGray">
          <a:xfrm>
            <a:off x="11113" y="0"/>
            <a:ext cx="9132887" cy="1125538"/>
          </a:xfrm>
          <a:prstGeom prst="rect">
            <a:avLst/>
          </a:prstGeom>
          <a:solidFill>
            <a:schemeClr val="accent1"/>
          </a:solidFill>
          <a:ln w="9525">
            <a:noFill/>
            <a:miter lim="800000"/>
            <a:headEnd/>
            <a:tailEnd/>
          </a:ln>
          <a:effectLst/>
        </p:spPr>
        <p:txBody>
          <a:bodyPr wrap="none" anchor="ctr"/>
          <a:lstStyle/>
          <a:p>
            <a:pPr>
              <a:defRPr/>
            </a:pPr>
            <a:endParaRPr lang="en-US"/>
          </a:p>
        </p:txBody>
      </p:sp>
      <p:grpSp>
        <p:nvGrpSpPr>
          <p:cNvPr id="1030" name="Group 33"/>
          <p:cNvGrpSpPr>
            <a:grpSpLocks/>
          </p:cNvGrpSpPr>
          <p:nvPr/>
        </p:nvGrpSpPr>
        <p:grpSpPr bwMode="auto">
          <a:xfrm>
            <a:off x="0" y="879475"/>
            <a:ext cx="9144000" cy="144463"/>
            <a:chOff x="1519" y="554"/>
            <a:chExt cx="4241" cy="91"/>
          </a:xfrm>
        </p:grpSpPr>
        <p:sp>
          <p:nvSpPr>
            <p:cNvPr id="1058" name="Line 34"/>
            <p:cNvSpPr>
              <a:spLocks noChangeShapeType="1"/>
            </p:cNvSpPr>
            <p:nvPr userDrawn="1"/>
          </p:nvSpPr>
          <p:spPr bwMode="white">
            <a:xfrm>
              <a:off x="1519" y="554"/>
              <a:ext cx="4241" cy="0"/>
            </a:xfrm>
            <a:prstGeom prst="line">
              <a:avLst/>
            </a:prstGeom>
            <a:noFill/>
            <a:ln w="12700" cap="rnd">
              <a:solidFill>
                <a:schemeClr val="bg1"/>
              </a:solidFill>
              <a:prstDash val="sysDot"/>
              <a:round/>
              <a:headEnd/>
              <a:tailEnd/>
            </a:ln>
            <a:effectLst/>
          </p:spPr>
          <p:txBody>
            <a:bodyPr/>
            <a:lstStyle/>
            <a:p>
              <a:pPr>
                <a:defRPr/>
              </a:pPr>
              <a:endParaRPr lang="en-US"/>
            </a:p>
          </p:txBody>
        </p:sp>
        <p:sp>
          <p:nvSpPr>
            <p:cNvPr id="1059" name="Line 35"/>
            <p:cNvSpPr>
              <a:spLocks noChangeShapeType="1"/>
            </p:cNvSpPr>
            <p:nvPr userDrawn="1"/>
          </p:nvSpPr>
          <p:spPr bwMode="white">
            <a:xfrm>
              <a:off x="1519" y="599"/>
              <a:ext cx="4241" cy="0"/>
            </a:xfrm>
            <a:prstGeom prst="line">
              <a:avLst/>
            </a:prstGeom>
            <a:noFill/>
            <a:ln w="12700" cap="rnd">
              <a:solidFill>
                <a:schemeClr val="bg1"/>
              </a:solidFill>
              <a:prstDash val="sysDot"/>
              <a:round/>
              <a:headEnd/>
              <a:tailEnd/>
            </a:ln>
            <a:effectLst/>
          </p:spPr>
          <p:txBody>
            <a:bodyPr/>
            <a:lstStyle/>
            <a:p>
              <a:pPr>
                <a:defRPr/>
              </a:pPr>
              <a:endParaRPr lang="en-US"/>
            </a:p>
          </p:txBody>
        </p:sp>
        <p:sp>
          <p:nvSpPr>
            <p:cNvPr id="1060" name="Line 36"/>
            <p:cNvSpPr>
              <a:spLocks noChangeShapeType="1"/>
            </p:cNvSpPr>
            <p:nvPr userDrawn="1"/>
          </p:nvSpPr>
          <p:spPr bwMode="white">
            <a:xfrm>
              <a:off x="1519" y="645"/>
              <a:ext cx="4241" cy="0"/>
            </a:xfrm>
            <a:prstGeom prst="line">
              <a:avLst/>
            </a:prstGeom>
            <a:noFill/>
            <a:ln w="12700" cap="rnd">
              <a:solidFill>
                <a:schemeClr val="bg1"/>
              </a:solidFill>
              <a:prstDash val="sysDot"/>
              <a:round/>
              <a:headEnd/>
              <a:tailEnd/>
            </a:ln>
            <a:effectLst/>
          </p:spPr>
          <p:txBody>
            <a:bodyPr/>
            <a:lstStyle/>
            <a:p>
              <a:pPr>
                <a:defRPr/>
              </a:pPr>
              <a:endParaRPr lang="en-US"/>
            </a:p>
          </p:txBody>
        </p:sp>
      </p:grpSp>
      <p:grpSp>
        <p:nvGrpSpPr>
          <p:cNvPr id="1031" name="Group 37"/>
          <p:cNvGrpSpPr>
            <a:grpSpLocks/>
          </p:cNvGrpSpPr>
          <p:nvPr/>
        </p:nvGrpSpPr>
        <p:grpSpPr bwMode="auto">
          <a:xfrm>
            <a:off x="0" y="-11113"/>
            <a:ext cx="2341563" cy="1123951"/>
            <a:chOff x="0" y="0"/>
            <a:chExt cx="1475" cy="694"/>
          </a:xfrm>
        </p:grpSpPr>
        <p:graphicFrame>
          <p:nvGraphicFramePr>
            <p:cNvPr id="1026" name="Object 38"/>
            <p:cNvGraphicFramePr>
              <a:graphicFrameLocks noChangeAspect="1"/>
            </p:cNvGraphicFramePr>
            <p:nvPr/>
          </p:nvGraphicFramePr>
          <p:xfrm>
            <a:off x="695" y="0"/>
            <a:ext cx="780" cy="692"/>
          </p:xfrm>
          <a:graphic>
            <a:graphicData uri="http://schemas.openxmlformats.org/presentationml/2006/ole">
              <mc:AlternateContent xmlns:mc="http://schemas.openxmlformats.org/markup-compatibility/2006">
                <mc:Choice xmlns:v="urn:schemas-microsoft-com:vml" Requires="v">
                  <p:oleObj spid="_x0000_s1040" name="Image" r:id="rId16" imgW="3646321" imgH="3931376" progId="">
                    <p:embed/>
                  </p:oleObj>
                </mc:Choice>
                <mc:Fallback>
                  <p:oleObj name="Image" r:id="rId16" imgW="3646321" imgH="3931376" progId="">
                    <p:embed/>
                    <p:pic>
                      <p:nvPicPr>
                        <p:cNvPr id="0" name="Object 38"/>
                        <p:cNvPicPr>
                          <a:picLocks noChangeAspect="1" noChangeArrowheads="1"/>
                        </p:cNvPicPr>
                        <p:nvPr/>
                      </p:nvPicPr>
                      <p:blipFill>
                        <a:blip r:embed="rId17">
                          <a:extLst>
                            <a:ext uri="{28A0092B-C50C-407E-A947-70E740481C1C}">
                              <a14:useLocalDpi xmlns:a14="http://schemas.microsoft.com/office/drawing/2010/main" val="0"/>
                            </a:ext>
                          </a:extLst>
                        </a:blip>
                        <a:srcRect b="11470"/>
                        <a:stretch>
                          <a:fillRect/>
                        </a:stretch>
                      </p:blipFill>
                      <p:spPr bwMode="auto">
                        <a:xfrm>
                          <a:off x="695" y="0"/>
                          <a:ext cx="780" cy="692"/>
                        </a:xfrm>
                        <a:prstGeom prst="rect">
                          <a:avLst/>
                        </a:prstGeom>
                        <a:noFill/>
                        <a:ln>
                          <a:noFill/>
                        </a:ln>
                        <a:effectLst/>
                        <a:extLst>
                          <a:ext uri="{909E8E84-426E-40DD-AFC4-6F175D3DCCD1}">
                            <a14:hiddenFill xmlns:a14="http://schemas.microsoft.com/office/drawing/2010/main">
                              <a:solidFill>
                                <a:srgbClr val="2D6BC7"/>
                              </a:solidFill>
                            </a14:hiddenFill>
                          </a:ext>
                          <a:ext uri="{91240B29-F687-4F45-9708-019B960494DF}">
                            <a14:hiddenLine xmlns:a14="http://schemas.microsoft.com/office/drawing/2010/main" w="9525">
                              <a:solidFill>
                                <a:srgbClr val="1D528D"/>
                              </a:solidFill>
                              <a:miter lim="800000"/>
                              <a:headEnd/>
                              <a:tailEnd/>
                            </a14:hiddenLine>
                          </a:ext>
                          <a:ext uri="{AF507438-7753-43E0-B8FC-AC1667EBCBE1}">
                            <a14:hiddenEffects xmlns:a14="http://schemas.microsoft.com/office/drawing/2010/main">
                              <a:effectLst>
                                <a:outerShdw dist="35921" dir="2700000" algn="ctr" rotWithShape="0">
                                  <a:srgbClr val="B2B2B2"/>
                                </a:outerShdw>
                              </a:effectLst>
                            </a14:hiddenEffects>
                          </a:ext>
                        </a:extLst>
                      </p:spPr>
                    </p:pic>
                  </p:oleObj>
                </mc:Fallback>
              </mc:AlternateContent>
            </a:graphicData>
          </a:graphic>
        </p:graphicFrame>
        <p:graphicFrame>
          <p:nvGraphicFramePr>
            <p:cNvPr id="1027" name="Object 39"/>
            <p:cNvGraphicFramePr>
              <a:graphicFrameLocks noChangeAspect="1"/>
            </p:cNvGraphicFramePr>
            <p:nvPr/>
          </p:nvGraphicFramePr>
          <p:xfrm>
            <a:off x="0" y="0"/>
            <a:ext cx="737" cy="694"/>
          </p:xfrm>
          <a:graphic>
            <a:graphicData uri="http://schemas.openxmlformats.org/presentationml/2006/ole">
              <mc:AlternateContent xmlns:mc="http://schemas.openxmlformats.org/markup-compatibility/2006">
                <mc:Choice xmlns:v="urn:schemas-microsoft-com:vml" Requires="v">
                  <p:oleObj spid="_x0000_s1041" name="Image" r:id="rId18" imgW="2575783" imgH="2545301" progId="">
                    <p:embed/>
                  </p:oleObj>
                </mc:Choice>
                <mc:Fallback>
                  <p:oleObj name="Image" r:id="rId18" imgW="2575783" imgH="2545301" progId="">
                    <p:embed/>
                    <p:pic>
                      <p:nvPicPr>
                        <p:cNvPr id="0" name="Object 3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0" y="0"/>
                          <a:ext cx="737" cy="694"/>
                        </a:xfrm>
                        <a:prstGeom prst="rect">
                          <a:avLst/>
                        </a:prstGeom>
                        <a:noFill/>
                        <a:ln>
                          <a:noFill/>
                        </a:ln>
                        <a:effectLst/>
                        <a:extLst>
                          <a:ext uri="{909E8E84-426E-40DD-AFC4-6F175D3DCCD1}">
                            <a14:hiddenFill xmlns:a14="http://schemas.microsoft.com/office/drawing/2010/main">
                              <a:solidFill>
                                <a:srgbClr val="2D6BC7"/>
                              </a:solidFill>
                            </a14:hiddenFill>
                          </a:ext>
                          <a:ext uri="{91240B29-F687-4F45-9708-019B960494DF}">
                            <a14:hiddenLine xmlns:a14="http://schemas.microsoft.com/office/drawing/2010/main" w="9525">
                              <a:solidFill>
                                <a:srgbClr val="1D528D"/>
                              </a:solidFill>
                              <a:miter lim="800000"/>
                              <a:headEnd/>
                              <a:tailEnd/>
                            </a14:hiddenLine>
                          </a:ext>
                          <a:ext uri="{AF507438-7753-43E0-B8FC-AC1667EBCBE1}">
                            <a14:hiddenEffects xmlns:a14="http://schemas.microsoft.com/office/drawing/2010/main">
                              <a:effectLst>
                                <a:outerShdw dist="35921" dir="2700000" algn="ctr" rotWithShape="0">
                                  <a:srgbClr val="B2B2B2"/>
                                </a:outerShdw>
                              </a:effectLst>
                            </a14:hiddenEffects>
                          </a:ext>
                        </a:extLst>
                      </p:spPr>
                    </p:pic>
                  </p:oleObj>
                </mc:Fallback>
              </mc:AlternateContent>
            </a:graphicData>
          </a:graphic>
        </p:graphicFrame>
      </p:grpSp>
      <p:sp>
        <p:nvSpPr>
          <p:cNvPr id="1032" name="Rectangle 2"/>
          <p:cNvSpPr>
            <a:spLocks noGrp="1" noChangeArrowheads="1"/>
          </p:cNvSpPr>
          <p:nvPr>
            <p:ph type="title"/>
          </p:nvPr>
        </p:nvSpPr>
        <p:spPr bwMode="auto">
          <a:xfrm>
            <a:off x="2514600" y="228600"/>
            <a:ext cx="63246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3" name="Rectangle 3"/>
          <p:cNvSpPr>
            <a:spLocks noGrp="1" noChangeArrowheads="1"/>
          </p:cNvSpPr>
          <p:nvPr>
            <p:ph type="body" idx="1"/>
          </p:nvPr>
        </p:nvSpPr>
        <p:spPr bwMode="auto">
          <a:xfrm>
            <a:off x="457200" y="1295400"/>
            <a:ext cx="8229600" cy="50260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5"/>
          <p:cNvSpPr>
            <a:spLocks noGrp="1" noChangeArrowheads="1"/>
          </p:cNvSpPr>
          <p:nvPr>
            <p:ph type="ftr" sz="quarter" idx="3"/>
          </p:nvPr>
        </p:nvSpPr>
        <p:spPr bwMode="auto">
          <a:xfrm>
            <a:off x="3124200" y="6521450"/>
            <a:ext cx="2895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accent1"/>
                </a:solidFill>
              </a:defRPr>
            </a:lvl1pPr>
          </a:lstStyle>
          <a:p>
            <a:pPr>
              <a:defRPr/>
            </a:pPr>
            <a:endParaRPr lang="en-US"/>
          </a:p>
        </p:txBody>
      </p:sp>
      <p:grpSp>
        <p:nvGrpSpPr>
          <p:cNvPr id="1035" name="Group 44"/>
          <p:cNvGrpSpPr>
            <a:grpSpLocks/>
          </p:cNvGrpSpPr>
          <p:nvPr/>
        </p:nvGrpSpPr>
        <p:grpSpPr bwMode="auto">
          <a:xfrm>
            <a:off x="0" y="1109663"/>
            <a:ext cx="9144000" cy="169862"/>
            <a:chOff x="0" y="699"/>
            <a:chExt cx="5760" cy="107"/>
          </a:xfrm>
        </p:grpSpPr>
        <p:sp>
          <p:nvSpPr>
            <p:cNvPr id="1064" name="Rectangle 40"/>
            <p:cNvSpPr>
              <a:spLocks noChangeArrowheads="1"/>
            </p:cNvSpPr>
            <p:nvPr userDrawn="1"/>
          </p:nvSpPr>
          <p:spPr bwMode="gray">
            <a:xfrm>
              <a:off x="0" y="699"/>
              <a:ext cx="5760" cy="45"/>
            </a:xfrm>
            <a:prstGeom prst="rect">
              <a:avLst/>
            </a:prstGeom>
            <a:solidFill>
              <a:schemeClr val="tx2"/>
            </a:solidFill>
            <a:ln w="9525">
              <a:noFill/>
              <a:miter lim="800000"/>
              <a:headEnd/>
              <a:tailEnd/>
            </a:ln>
            <a:effectLst/>
          </p:spPr>
          <p:txBody>
            <a:bodyPr wrap="none" anchor="ctr"/>
            <a:lstStyle/>
            <a:p>
              <a:pPr>
                <a:defRPr/>
              </a:pPr>
              <a:endParaRPr lang="en-US"/>
            </a:p>
          </p:txBody>
        </p:sp>
        <p:sp>
          <p:nvSpPr>
            <p:cNvPr id="1066" name="Rectangle 42"/>
            <p:cNvSpPr>
              <a:spLocks noChangeArrowheads="1"/>
            </p:cNvSpPr>
            <p:nvPr userDrawn="1"/>
          </p:nvSpPr>
          <p:spPr bwMode="gray">
            <a:xfrm>
              <a:off x="1476" y="713"/>
              <a:ext cx="4284" cy="93"/>
            </a:xfrm>
            <a:prstGeom prst="rect">
              <a:avLst/>
            </a:prstGeom>
            <a:solidFill>
              <a:schemeClr val="tx2"/>
            </a:solidFill>
            <a:ln w="9525">
              <a:noFill/>
              <a:miter lim="800000"/>
              <a:headEnd/>
              <a:tailEnd/>
            </a:ln>
            <a:effectLst/>
          </p:spPr>
          <p:txBody>
            <a:bodyPr wrap="none" anchor="ctr"/>
            <a:lstStyle/>
            <a:p>
              <a:pPr>
                <a:defRPr/>
              </a:pPr>
              <a:endParaRPr lang="en-US"/>
            </a:p>
          </p:txBody>
        </p:sp>
      </p:grpSp>
      <p:sp>
        <p:nvSpPr>
          <p:cNvPr id="1028" name="Rectangle 4"/>
          <p:cNvSpPr>
            <a:spLocks noGrp="1" noChangeArrowheads="1"/>
          </p:cNvSpPr>
          <p:nvPr>
            <p:ph type="dt" sz="half" idx="2"/>
          </p:nvPr>
        </p:nvSpPr>
        <p:spPr bwMode="auto">
          <a:xfrm>
            <a:off x="457200" y="652145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accent1"/>
                </a:solidFill>
              </a:defRPr>
            </a:lvl1pPr>
          </a:lstStyle>
          <a:p>
            <a:pPr>
              <a:defRPr/>
            </a:pPr>
            <a:r>
              <a:rPr lang="en-US"/>
              <a:t>12 May, 2009</a:t>
            </a:r>
          </a:p>
          <a:p>
            <a:pPr>
              <a:defRPr/>
            </a:pPr>
            <a:endParaRPr lang="en-US"/>
          </a:p>
        </p:txBody>
      </p:sp>
      <p:sp>
        <p:nvSpPr>
          <p:cNvPr id="2" name="Rectangle 6"/>
          <p:cNvSpPr>
            <a:spLocks noGrp="1" noChangeArrowheads="1"/>
          </p:cNvSpPr>
          <p:nvPr>
            <p:ph type="sldNum" sz="quarter" idx="4"/>
          </p:nvPr>
        </p:nvSpPr>
        <p:spPr bwMode="auto">
          <a:xfrm>
            <a:off x="6553200" y="652145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accent1"/>
                </a:solidFill>
              </a:defRPr>
            </a:lvl1pPr>
          </a:lstStyle>
          <a:p>
            <a:pPr>
              <a:defRPr/>
            </a:pPr>
            <a:fld id="{800F10E4-EA8F-4FF8-A72E-5E9291793BF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1"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xStyles>
    <p:titleStyle>
      <a:lvl1pPr algn="r" rtl="0" eaLnBrk="0" fontAlgn="base" hangingPunct="0">
        <a:spcBef>
          <a:spcPct val="0"/>
        </a:spcBef>
        <a:spcAft>
          <a:spcPct val="0"/>
        </a:spcAft>
        <a:defRPr sz="4000">
          <a:solidFill>
            <a:schemeClr val="bg1"/>
          </a:solidFill>
          <a:latin typeface="+mj-lt"/>
          <a:ea typeface="+mj-ea"/>
          <a:cs typeface="+mj-cs"/>
        </a:defRPr>
      </a:lvl1pPr>
      <a:lvl2pPr algn="r" rtl="0" eaLnBrk="0" fontAlgn="base" hangingPunct="0">
        <a:spcBef>
          <a:spcPct val="0"/>
        </a:spcBef>
        <a:spcAft>
          <a:spcPct val="0"/>
        </a:spcAft>
        <a:defRPr sz="4000">
          <a:solidFill>
            <a:schemeClr val="bg1"/>
          </a:solidFill>
          <a:latin typeface="Arial" charset="0"/>
        </a:defRPr>
      </a:lvl2pPr>
      <a:lvl3pPr algn="r" rtl="0" eaLnBrk="0" fontAlgn="base" hangingPunct="0">
        <a:spcBef>
          <a:spcPct val="0"/>
        </a:spcBef>
        <a:spcAft>
          <a:spcPct val="0"/>
        </a:spcAft>
        <a:defRPr sz="4000">
          <a:solidFill>
            <a:schemeClr val="bg1"/>
          </a:solidFill>
          <a:latin typeface="Arial" charset="0"/>
        </a:defRPr>
      </a:lvl3pPr>
      <a:lvl4pPr algn="r" rtl="0" eaLnBrk="0" fontAlgn="base" hangingPunct="0">
        <a:spcBef>
          <a:spcPct val="0"/>
        </a:spcBef>
        <a:spcAft>
          <a:spcPct val="0"/>
        </a:spcAft>
        <a:defRPr sz="4000">
          <a:solidFill>
            <a:schemeClr val="bg1"/>
          </a:solidFill>
          <a:latin typeface="Arial" charset="0"/>
        </a:defRPr>
      </a:lvl4pPr>
      <a:lvl5pPr algn="r" rtl="0" eaLnBrk="0" fontAlgn="base" hangingPunct="0">
        <a:spcBef>
          <a:spcPct val="0"/>
        </a:spcBef>
        <a:spcAft>
          <a:spcPct val="0"/>
        </a:spcAft>
        <a:defRPr sz="4000">
          <a:solidFill>
            <a:schemeClr val="bg1"/>
          </a:solidFill>
          <a:latin typeface="Arial" charset="0"/>
        </a:defRPr>
      </a:lvl5pPr>
      <a:lvl6pPr marL="457200" algn="r" rtl="0" fontAlgn="base">
        <a:spcBef>
          <a:spcPct val="0"/>
        </a:spcBef>
        <a:spcAft>
          <a:spcPct val="0"/>
        </a:spcAft>
        <a:defRPr sz="4000">
          <a:solidFill>
            <a:schemeClr val="bg1"/>
          </a:solidFill>
          <a:latin typeface="Arial" charset="0"/>
        </a:defRPr>
      </a:lvl6pPr>
      <a:lvl7pPr marL="914400" algn="r" rtl="0" fontAlgn="base">
        <a:spcBef>
          <a:spcPct val="0"/>
        </a:spcBef>
        <a:spcAft>
          <a:spcPct val="0"/>
        </a:spcAft>
        <a:defRPr sz="4000">
          <a:solidFill>
            <a:schemeClr val="bg1"/>
          </a:solidFill>
          <a:latin typeface="Arial" charset="0"/>
        </a:defRPr>
      </a:lvl7pPr>
      <a:lvl8pPr marL="1371600" algn="r" rtl="0" fontAlgn="base">
        <a:spcBef>
          <a:spcPct val="0"/>
        </a:spcBef>
        <a:spcAft>
          <a:spcPct val="0"/>
        </a:spcAft>
        <a:defRPr sz="4000">
          <a:solidFill>
            <a:schemeClr val="bg1"/>
          </a:solidFill>
          <a:latin typeface="Arial" charset="0"/>
        </a:defRPr>
      </a:lvl8pPr>
      <a:lvl9pPr marL="1828800" algn="r" rtl="0" fontAlgn="base">
        <a:spcBef>
          <a:spcPct val="0"/>
        </a:spcBef>
        <a:spcAft>
          <a:spcPct val="0"/>
        </a:spcAft>
        <a:defRPr sz="4000">
          <a:solidFill>
            <a:schemeClr val="bg1"/>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50000"/>
        <a:buFont typeface="Wingdings 2" pitchFamily="18" charset="2"/>
        <a:buChar char=""/>
        <a:defRPr sz="280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2400">
          <a:solidFill>
            <a:schemeClr val="tx1"/>
          </a:solidFill>
          <a:latin typeface="+mn-lt"/>
        </a:defRPr>
      </a:lvl3pPr>
      <a:lvl4pPr marL="1600200" indent="-228600" algn="l" rtl="0" eaLnBrk="0" fontAlgn="base" hangingPunct="0">
        <a:spcBef>
          <a:spcPct val="20000"/>
        </a:spcBef>
        <a:spcAft>
          <a:spcPct val="0"/>
        </a:spcAft>
        <a:buSzPct val="60000"/>
        <a:buFont typeface="Wingdings 2" pitchFamily="18" charset="2"/>
        <a:buChar char=""/>
        <a:defRPr sz="2000">
          <a:solidFill>
            <a:schemeClr val="tx1"/>
          </a:solidFill>
          <a:latin typeface="+mn-lt"/>
        </a:defRPr>
      </a:lvl4pPr>
      <a:lvl5pPr marL="2057400" indent="-228600" algn="l" rtl="0" eaLnBrk="0" fontAlgn="base" hangingPunct="0">
        <a:spcBef>
          <a:spcPct val="20000"/>
        </a:spcBef>
        <a:spcAft>
          <a:spcPct val="0"/>
        </a:spcAft>
        <a:buFont typeface="Wingdings" pitchFamily="2" charset="2"/>
        <a:buChar char="§"/>
        <a:defRPr sz="2000">
          <a:solidFill>
            <a:schemeClr val="tx1"/>
          </a:solidFill>
          <a:latin typeface="+mn-lt"/>
        </a:defRPr>
      </a:lvl5pPr>
      <a:lvl6pPr marL="2514600" indent="-228600" algn="l" rtl="0" fontAlgn="base">
        <a:spcBef>
          <a:spcPct val="20000"/>
        </a:spcBef>
        <a:spcAft>
          <a:spcPct val="0"/>
        </a:spcAft>
        <a:buFont typeface="Wingdings" pitchFamily="2" charset="2"/>
        <a:buChar char="§"/>
        <a:defRPr sz="2000">
          <a:solidFill>
            <a:schemeClr val="tx1"/>
          </a:solidFill>
          <a:latin typeface="+mn-lt"/>
        </a:defRPr>
      </a:lvl6pPr>
      <a:lvl7pPr marL="2971800" indent="-228600" algn="l" rtl="0" fontAlgn="base">
        <a:spcBef>
          <a:spcPct val="20000"/>
        </a:spcBef>
        <a:spcAft>
          <a:spcPct val="0"/>
        </a:spcAft>
        <a:buFont typeface="Wingdings" pitchFamily="2" charset="2"/>
        <a:buChar char="§"/>
        <a:defRPr sz="2000">
          <a:solidFill>
            <a:schemeClr val="tx1"/>
          </a:solidFill>
          <a:latin typeface="+mn-lt"/>
        </a:defRPr>
      </a:lvl7pPr>
      <a:lvl8pPr marL="3429000" indent="-228600" algn="l" rtl="0" fontAlgn="base">
        <a:spcBef>
          <a:spcPct val="20000"/>
        </a:spcBef>
        <a:spcAft>
          <a:spcPct val="0"/>
        </a:spcAft>
        <a:buFont typeface="Wingdings" pitchFamily="2" charset="2"/>
        <a:buChar char="§"/>
        <a:defRPr sz="2000">
          <a:solidFill>
            <a:schemeClr val="tx1"/>
          </a:solidFill>
          <a:latin typeface="+mn-lt"/>
        </a:defRPr>
      </a:lvl8pPr>
      <a:lvl9pPr marL="3886200" indent="-228600" algn="l" rtl="0" fontAlgn="base">
        <a:spcBef>
          <a:spcPct val="20000"/>
        </a:spcBef>
        <a:spcAft>
          <a:spcPct val="0"/>
        </a:spcAft>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upload.wikimedia.org/wikipedia/commons/b/b5/Cloud_computing.sv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Subtitle 1"/>
          <p:cNvSpPr>
            <a:spLocks noGrp="1"/>
          </p:cNvSpPr>
          <p:nvPr>
            <p:ph type="subTitle" idx="1"/>
          </p:nvPr>
        </p:nvSpPr>
        <p:spPr>
          <a:ln>
            <a:solidFill>
              <a:srgbClr val="000000"/>
            </a:solidFill>
          </a:ln>
        </p:spPr>
        <p:txBody>
          <a:bodyPr/>
          <a:lstStyle/>
          <a:p>
            <a:pPr algn="ctr" eaLnBrk="1" hangingPunct="1"/>
            <a:r>
              <a:rPr lang="en-US" dirty="0"/>
              <a:t>Considerations for Cloud Computing</a:t>
            </a:r>
          </a:p>
        </p:txBody>
      </p:sp>
      <p:sp>
        <p:nvSpPr>
          <p:cNvPr id="3075" name="Title 2"/>
          <p:cNvSpPr>
            <a:spLocks noGrp="1"/>
          </p:cNvSpPr>
          <p:nvPr>
            <p:ph type="ctrTitle"/>
          </p:nvPr>
        </p:nvSpPr>
        <p:spPr/>
        <p:txBody>
          <a:bodyPr/>
          <a:lstStyle/>
          <a:p>
            <a:pPr algn="ctr" eaLnBrk="1" hangingPunct="1"/>
            <a:r>
              <a:rPr lang="en-US" sz="3600" dirty="0"/>
              <a:t>A Walk in the Cloud</a:t>
            </a:r>
          </a:p>
        </p:txBody>
      </p:sp>
      <p:sp>
        <p:nvSpPr>
          <p:cNvPr id="3076" name="Text Box 6"/>
          <p:cNvSpPr txBox="1">
            <a:spLocks noChangeArrowheads="1"/>
          </p:cNvSpPr>
          <p:nvPr/>
        </p:nvSpPr>
        <p:spPr bwMode="auto">
          <a:xfrm>
            <a:off x="3581400" y="4800600"/>
            <a:ext cx="4648200" cy="707886"/>
          </a:xfrm>
          <a:prstGeom prst="rect">
            <a:avLst/>
          </a:prstGeom>
          <a:noFill/>
          <a:ln w="9525">
            <a:noFill/>
            <a:miter lim="800000"/>
            <a:headEnd/>
            <a:tailEnd/>
          </a:ln>
        </p:spPr>
        <p:txBody>
          <a:bodyPr wrap="square">
            <a:spAutoFit/>
          </a:bodyPr>
          <a:lstStyle/>
          <a:p>
            <a:pPr algn="ctr">
              <a:spcBef>
                <a:spcPct val="50000"/>
              </a:spcBef>
            </a:pPr>
            <a:r>
              <a:rPr lang="en-US" sz="2000" dirty="0"/>
              <a:t>Patrick Cunningham, CISM, FAI</a:t>
            </a:r>
            <a:br>
              <a:rPr lang="en-US" sz="2000" dirty="0"/>
            </a:br>
            <a:r>
              <a:rPr lang="en-US" sz="2000" dirty="0"/>
              <a:t>November 8, 2016</a:t>
            </a:r>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a:t>Acknowledgements</a:t>
            </a:r>
          </a:p>
        </p:txBody>
      </p:sp>
      <p:sp>
        <p:nvSpPr>
          <p:cNvPr id="4099" name="Content Placeholder 2"/>
          <p:cNvSpPr>
            <a:spLocks noGrp="1"/>
          </p:cNvSpPr>
          <p:nvPr>
            <p:ph idx="1"/>
          </p:nvPr>
        </p:nvSpPr>
        <p:spPr/>
        <p:txBody>
          <a:bodyPr/>
          <a:lstStyle/>
          <a:p>
            <a:pPr eaLnBrk="1" hangingPunct="1"/>
            <a:r>
              <a:rPr lang="en-US" dirty="0"/>
              <a:t>Elements of this presentation are taken from the following:</a:t>
            </a:r>
          </a:p>
          <a:p>
            <a:pPr lvl="1" eaLnBrk="1" hangingPunct="1"/>
            <a:r>
              <a:rPr lang="en-US" dirty="0"/>
              <a:t>“A Walk in the Cloud”, </a:t>
            </a:r>
            <a:r>
              <a:rPr lang="en-US" u="sng" dirty="0"/>
              <a:t>Information Management</a:t>
            </a:r>
            <a:r>
              <a:rPr lang="en-US" dirty="0"/>
              <a:t>, January / February, 2009.</a:t>
            </a:r>
          </a:p>
          <a:p>
            <a:pPr lvl="1" eaLnBrk="1" hangingPunct="1"/>
            <a:r>
              <a:rPr lang="en-US" dirty="0"/>
              <a:t>“IT’s Responsibility for Security, Compliance in the Cloud”, </a:t>
            </a:r>
            <a:r>
              <a:rPr lang="en-US" u="sng" dirty="0"/>
              <a:t>ARMA International Hot Topics</a:t>
            </a:r>
            <a:r>
              <a:rPr lang="en-US" dirty="0"/>
              <a:t>, October, 2010.</a:t>
            </a:r>
          </a:p>
          <a:p>
            <a:pPr lvl="1" eaLnBrk="1" hangingPunct="1"/>
            <a:r>
              <a:rPr lang="en-US" dirty="0"/>
              <a:t>“Another Walk in the Cloud”, </a:t>
            </a:r>
            <a:r>
              <a:rPr lang="en-US" u="sng" dirty="0"/>
              <a:t>Information Management</a:t>
            </a:r>
            <a:r>
              <a:rPr lang="en-US" dirty="0"/>
              <a:t>, September / October, 2016.</a:t>
            </a:r>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a:t>Objectives</a:t>
            </a:r>
          </a:p>
        </p:txBody>
      </p:sp>
      <p:sp>
        <p:nvSpPr>
          <p:cNvPr id="5123" name="Content Placeholder 2"/>
          <p:cNvSpPr>
            <a:spLocks noGrp="1"/>
          </p:cNvSpPr>
          <p:nvPr>
            <p:ph idx="1"/>
          </p:nvPr>
        </p:nvSpPr>
        <p:spPr/>
        <p:txBody>
          <a:bodyPr/>
          <a:lstStyle/>
          <a:p>
            <a:pPr eaLnBrk="1" hangingPunct="1"/>
            <a:r>
              <a:rPr lang="en-US" i="1" dirty="0"/>
              <a:t>Understand what the “cloud” encompasses.</a:t>
            </a:r>
            <a:endParaRPr lang="en-US" dirty="0"/>
          </a:p>
          <a:p>
            <a:pPr eaLnBrk="1" hangingPunct="1"/>
            <a:r>
              <a:rPr lang="en-US" i="1" dirty="0"/>
              <a:t>Understand differences and similarities to other types of outsourcing.</a:t>
            </a:r>
            <a:endParaRPr lang="en-US" dirty="0"/>
          </a:p>
          <a:p>
            <a:pPr eaLnBrk="1" hangingPunct="1"/>
            <a:r>
              <a:rPr lang="en-US" i="1" dirty="0"/>
              <a:t>Identify and articulate key benefits and risks in this space.</a:t>
            </a:r>
            <a:endParaRPr lang="en-US" dirty="0"/>
          </a:p>
          <a:p>
            <a:pPr marL="0" indent="0" eaLnBrk="1" hangingPunct="1">
              <a:buNone/>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a:t>Web 2.0 and The “Cloud”</a:t>
            </a:r>
          </a:p>
        </p:txBody>
      </p:sp>
      <p:pic>
        <p:nvPicPr>
          <p:cNvPr id="6147" name="Picture 4"/>
          <p:cNvPicPr>
            <a:picLocks noGrp="1" noChangeAspect="1" noChangeArrowheads="1"/>
          </p:cNvPicPr>
          <p:nvPr>
            <p:ph idx="1"/>
          </p:nvPr>
        </p:nvPicPr>
        <p:blipFill>
          <a:blip r:embed="rId2" cstate="print"/>
          <a:srcRect/>
          <a:stretch>
            <a:fillRect/>
          </a:stretch>
        </p:blipFill>
        <p:spPr>
          <a:xfrm>
            <a:off x="5334000" y="1524000"/>
            <a:ext cx="3548063" cy="5026025"/>
          </a:xfrm>
          <a:noFill/>
        </p:spPr>
      </p:pic>
      <p:pic>
        <p:nvPicPr>
          <p:cNvPr id="6148" name="Picture 5"/>
          <p:cNvPicPr>
            <a:picLocks noChangeAspect="1" noChangeArrowheads="1"/>
          </p:cNvPicPr>
          <p:nvPr/>
        </p:nvPicPr>
        <p:blipFill>
          <a:blip r:embed="rId3" cstate="print"/>
          <a:srcRect/>
          <a:stretch>
            <a:fillRect/>
          </a:stretch>
        </p:blipFill>
        <p:spPr bwMode="auto">
          <a:xfrm>
            <a:off x="381000" y="1358900"/>
            <a:ext cx="3886200" cy="5499100"/>
          </a:xfrm>
          <a:prstGeom prst="rect">
            <a:avLst/>
          </a:prstGeom>
          <a:noFill/>
          <a:ln w="9525">
            <a:noFill/>
            <a:miter lim="800000"/>
            <a:headEnd/>
            <a:tailEnd/>
          </a:ln>
        </p:spPr>
      </p:pic>
      <p:sp>
        <p:nvSpPr>
          <p:cNvPr id="6149" name="TextBox 5"/>
          <p:cNvSpPr txBox="1">
            <a:spLocks noChangeArrowheads="1"/>
          </p:cNvSpPr>
          <p:nvPr/>
        </p:nvSpPr>
        <p:spPr bwMode="auto">
          <a:xfrm>
            <a:off x="2438400" y="6400800"/>
            <a:ext cx="4572000" cy="338138"/>
          </a:xfrm>
          <a:prstGeom prst="rect">
            <a:avLst/>
          </a:prstGeom>
          <a:noFill/>
          <a:ln w="9525">
            <a:noFill/>
            <a:miter lim="800000"/>
            <a:headEnd/>
            <a:tailEnd/>
          </a:ln>
        </p:spPr>
        <p:txBody>
          <a:bodyPr>
            <a:spAutoFit/>
          </a:bodyPr>
          <a:lstStyle/>
          <a:p>
            <a:r>
              <a:rPr lang="en-US" sz="1600"/>
              <a:t>http://geekandpoke.typepad.com/geekandpoke/</a:t>
            </a:r>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z="3600"/>
              <a:t>Cloud Computing in a Graphic</a:t>
            </a:r>
          </a:p>
        </p:txBody>
      </p:sp>
      <p:pic>
        <p:nvPicPr>
          <p:cNvPr id="9219" name="Picture 2" descr="File:Cloud computing.svg">
            <a:hlinkClick r:id="rId2"/>
          </p:cNvPr>
          <p:cNvPicPr>
            <a:picLocks noChangeAspect="1" noChangeArrowheads="1"/>
          </p:cNvPicPr>
          <p:nvPr/>
        </p:nvPicPr>
        <p:blipFill>
          <a:blip r:embed="rId3" cstate="print"/>
          <a:srcRect/>
          <a:stretch>
            <a:fillRect/>
          </a:stretch>
        </p:blipFill>
        <p:spPr bwMode="auto">
          <a:xfrm>
            <a:off x="304800" y="1152525"/>
            <a:ext cx="6305550" cy="5705475"/>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t>NIST Definition of Cloud</a:t>
            </a:r>
          </a:p>
        </p:txBody>
      </p:sp>
      <p:sp>
        <p:nvSpPr>
          <p:cNvPr id="10243" name="Content Placeholder 2"/>
          <p:cNvSpPr>
            <a:spLocks noGrp="1"/>
          </p:cNvSpPr>
          <p:nvPr>
            <p:ph idx="1"/>
          </p:nvPr>
        </p:nvSpPr>
        <p:spPr/>
        <p:txBody>
          <a:bodyPr/>
          <a:lstStyle/>
          <a:p>
            <a:r>
              <a:rPr lang="en-US" sz="2400"/>
              <a:t>Cloud computing is a model for enabling ubiquitous, convenient, on-demand network access to a shared pool of configurable computing resources (e.g., networks, servers, storage, applications, and services) that can be rapidly provisioned and released with minimal management effort or service provider interaction. This cloud model promotes availability and is composed of five essential characteristics, three service models, and four deployment models.</a:t>
            </a:r>
          </a:p>
        </p:txBody>
      </p:sp>
      <p:sp>
        <p:nvSpPr>
          <p:cNvPr id="10244" name="TextBox 3"/>
          <p:cNvSpPr txBox="1">
            <a:spLocks noChangeArrowheads="1"/>
          </p:cNvSpPr>
          <p:nvPr/>
        </p:nvSpPr>
        <p:spPr bwMode="auto">
          <a:xfrm>
            <a:off x="609600" y="6248400"/>
            <a:ext cx="8001000" cy="338138"/>
          </a:xfrm>
          <a:prstGeom prst="rect">
            <a:avLst/>
          </a:prstGeom>
          <a:noFill/>
          <a:ln w="9525">
            <a:noFill/>
            <a:miter lim="800000"/>
            <a:headEnd/>
            <a:tailEnd/>
          </a:ln>
        </p:spPr>
        <p:txBody>
          <a:bodyPr>
            <a:spAutoFit/>
          </a:bodyPr>
          <a:lstStyle/>
          <a:p>
            <a:r>
              <a:rPr lang="en-US" sz="1600"/>
              <a:t>http://csrc.nist.gov/publications/drafts/800-145/Draft-SP-800-145_cloud-definition.pdf</a:t>
            </a:r>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t>NIST Definition</a:t>
            </a:r>
          </a:p>
        </p:txBody>
      </p:sp>
      <p:sp>
        <p:nvSpPr>
          <p:cNvPr id="3" name="Content Placeholder 2"/>
          <p:cNvSpPr>
            <a:spLocks noGrp="1"/>
          </p:cNvSpPr>
          <p:nvPr>
            <p:ph idx="1"/>
          </p:nvPr>
        </p:nvSpPr>
        <p:spPr/>
        <p:txBody>
          <a:bodyPr/>
          <a:lstStyle/>
          <a:p>
            <a:pPr>
              <a:defRPr/>
            </a:pPr>
            <a:r>
              <a:rPr lang="en-US" sz="2400" i="1" dirty="0"/>
              <a:t>Essential Characteristics</a:t>
            </a:r>
          </a:p>
          <a:p>
            <a:pPr lvl="1">
              <a:defRPr/>
            </a:pPr>
            <a:r>
              <a:rPr lang="en-US" sz="1400" i="1" dirty="0">
                <a:ea typeface="+mn-ea"/>
                <a:cs typeface="+mn-cs"/>
              </a:rPr>
              <a:t>On-demand self-service</a:t>
            </a:r>
            <a:r>
              <a:rPr lang="en-US" sz="1400" dirty="0">
                <a:ea typeface="+mn-ea"/>
                <a:cs typeface="+mn-cs"/>
              </a:rPr>
              <a:t>.</a:t>
            </a:r>
          </a:p>
          <a:p>
            <a:pPr lvl="1">
              <a:defRPr/>
            </a:pPr>
            <a:r>
              <a:rPr lang="en-US" sz="1400" i="1" dirty="0">
                <a:ea typeface="+mn-ea"/>
                <a:cs typeface="+mn-cs"/>
              </a:rPr>
              <a:t>Broad network access. </a:t>
            </a:r>
          </a:p>
          <a:p>
            <a:pPr lvl="1">
              <a:defRPr/>
            </a:pPr>
            <a:r>
              <a:rPr lang="en-US" sz="1400" i="1" dirty="0">
                <a:ea typeface="+mn-ea"/>
                <a:cs typeface="+mn-cs"/>
              </a:rPr>
              <a:t>Resource pooling. </a:t>
            </a:r>
          </a:p>
          <a:p>
            <a:pPr lvl="1">
              <a:defRPr/>
            </a:pPr>
            <a:r>
              <a:rPr lang="en-US" sz="1400" i="1" dirty="0">
                <a:ea typeface="+mn-ea"/>
                <a:cs typeface="+mn-cs"/>
              </a:rPr>
              <a:t>Rapid elasticity. </a:t>
            </a:r>
            <a:endParaRPr lang="en-US" sz="1400" dirty="0">
              <a:ea typeface="+mn-ea"/>
              <a:cs typeface="+mn-cs"/>
            </a:endParaRPr>
          </a:p>
          <a:p>
            <a:pPr lvl="1">
              <a:defRPr/>
            </a:pPr>
            <a:r>
              <a:rPr lang="en-US" sz="1400" i="1" dirty="0">
                <a:ea typeface="+mn-ea"/>
                <a:cs typeface="+mn-cs"/>
              </a:rPr>
              <a:t>Measured Service. </a:t>
            </a:r>
          </a:p>
          <a:p>
            <a:pPr lvl="1">
              <a:defRPr/>
            </a:pPr>
            <a:endParaRPr lang="en-US" sz="1400" i="1" dirty="0">
              <a:ea typeface="+mn-ea"/>
              <a:cs typeface="+mn-cs"/>
            </a:endParaRPr>
          </a:p>
          <a:p>
            <a:pPr>
              <a:defRPr/>
            </a:pPr>
            <a:r>
              <a:rPr lang="en-US" sz="2400" i="1" dirty="0"/>
              <a:t>Service Models</a:t>
            </a:r>
          </a:p>
          <a:p>
            <a:pPr lvl="1">
              <a:defRPr/>
            </a:pPr>
            <a:r>
              <a:rPr lang="en-US" sz="1400" i="1" dirty="0">
                <a:ea typeface="+mn-ea"/>
                <a:cs typeface="+mn-cs"/>
              </a:rPr>
              <a:t>Cloud Software as a Service (</a:t>
            </a:r>
            <a:r>
              <a:rPr lang="en-US" sz="1400" i="1" dirty="0" err="1">
                <a:ea typeface="+mn-ea"/>
                <a:cs typeface="+mn-cs"/>
              </a:rPr>
              <a:t>SaaS</a:t>
            </a:r>
            <a:r>
              <a:rPr lang="en-US" sz="1400" i="1" dirty="0">
                <a:ea typeface="+mn-ea"/>
                <a:cs typeface="+mn-cs"/>
              </a:rPr>
              <a:t>). </a:t>
            </a:r>
          </a:p>
          <a:p>
            <a:pPr lvl="1">
              <a:defRPr/>
            </a:pPr>
            <a:r>
              <a:rPr lang="en-US" sz="1400" i="1" dirty="0">
                <a:ea typeface="+mn-ea"/>
                <a:cs typeface="+mn-cs"/>
              </a:rPr>
              <a:t>Cloud Platform as a Service (</a:t>
            </a:r>
            <a:r>
              <a:rPr lang="en-US" sz="1400" i="1" dirty="0" err="1">
                <a:ea typeface="+mn-ea"/>
                <a:cs typeface="+mn-cs"/>
              </a:rPr>
              <a:t>PaaS</a:t>
            </a:r>
            <a:r>
              <a:rPr lang="en-US" sz="1400" i="1" dirty="0">
                <a:ea typeface="+mn-ea"/>
                <a:cs typeface="+mn-cs"/>
              </a:rPr>
              <a:t>).</a:t>
            </a:r>
          </a:p>
          <a:p>
            <a:pPr lvl="1">
              <a:defRPr/>
            </a:pPr>
            <a:r>
              <a:rPr lang="en-US" sz="1400" i="1" dirty="0"/>
              <a:t>Cloud Infrastructure as a Service (</a:t>
            </a:r>
            <a:r>
              <a:rPr lang="en-US" sz="1400" i="1" dirty="0" err="1"/>
              <a:t>IaaS</a:t>
            </a:r>
            <a:r>
              <a:rPr lang="en-US" sz="1400" i="1" dirty="0"/>
              <a:t>).</a:t>
            </a:r>
          </a:p>
          <a:p>
            <a:pPr lvl="1">
              <a:buFont typeface="Wingdings 2" pitchFamily="18" charset="2"/>
              <a:buNone/>
              <a:defRPr/>
            </a:pPr>
            <a:endParaRPr lang="en-US" sz="1400" i="1" dirty="0">
              <a:ea typeface="+mn-ea"/>
              <a:cs typeface="+mn-cs"/>
            </a:endParaRPr>
          </a:p>
          <a:p>
            <a:pPr>
              <a:defRPr/>
            </a:pPr>
            <a:r>
              <a:rPr lang="en-US" sz="2400" i="1" dirty="0"/>
              <a:t>Deployment Models</a:t>
            </a:r>
          </a:p>
          <a:p>
            <a:pPr lvl="1">
              <a:defRPr/>
            </a:pPr>
            <a:r>
              <a:rPr lang="en-US" sz="1400" i="1" dirty="0">
                <a:ea typeface="+mn-ea"/>
                <a:cs typeface="+mn-cs"/>
              </a:rPr>
              <a:t>Private cloud. </a:t>
            </a:r>
          </a:p>
          <a:p>
            <a:pPr lvl="1">
              <a:defRPr/>
            </a:pPr>
            <a:r>
              <a:rPr lang="en-US" sz="1400" i="1" dirty="0">
                <a:ea typeface="+mn-ea"/>
                <a:cs typeface="+mn-cs"/>
              </a:rPr>
              <a:t>Community cloud. </a:t>
            </a:r>
          </a:p>
          <a:p>
            <a:pPr lvl="1">
              <a:defRPr/>
            </a:pPr>
            <a:r>
              <a:rPr lang="en-US" sz="1400" i="1" dirty="0">
                <a:ea typeface="+mn-ea"/>
                <a:cs typeface="+mn-cs"/>
              </a:rPr>
              <a:t>Public cloud. </a:t>
            </a:r>
          </a:p>
          <a:p>
            <a:pPr lvl="1">
              <a:defRPr/>
            </a:pPr>
            <a:r>
              <a:rPr lang="en-US" sz="1400" i="1" dirty="0">
                <a:ea typeface="+mn-ea"/>
                <a:cs typeface="+mn-cs"/>
              </a:rPr>
              <a:t>Hybrid cloud. </a:t>
            </a:r>
            <a:endParaRPr lang="en-US" sz="1400" dirty="0"/>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i="1"/>
              <a:t>*</a:t>
            </a:r>
            <a:r>
              <a:rPr lang="en-US"/>
              <a:t>aaS</a:t>
            </a:r>
          </a:p>
        </p:txBody>
      </p:sp>
      <p:sp>
        <p:nvSpPr>
          <p:cNvPr id="12291" name="Content Placeholder 2"/>
          <p:cNvSpPr>
            <a:spLocks noGrp="1"/>
          </p:cNvSpPr>
          <p:nvPr>
            <p:ph idx="1"/>
          </p:nvPr>
        </p:nvSpPr>
        <p:spPr/>
        <p:txBody>
          <a:bodyPr/>
          <a:lstStyle/>
          <a:p>
            <a:pPr eaLnBrk="1" hangingPunct="1"/>
            <a:r>
              <a:rPr lang="en-US" sz="2800" dirty="0"/>
              <a:t>SaaS – Software as a Service</a:t>
            </a:r>
          </a:p>
          <a:p>
            <a:pPr lvl="1" eaLnBrk="1" hangingPunct="1"/>
            <a:r>
              <a:rPr lang="en-US" sz="2400" dirty="0"/>
              <a:t>Office 365. G-Suite</a:t>
            </a:r>
          </a:p>
          <a:p>
            <a:pPr eaLnBrk="1" hangingPunct="1"/>
            <a:r>
              <a:rPr lang="en-US" sz="2800" dirty="0"/>
              <a:t>SaaS – Storage as a Service</a:t>
            </a:r>
          </a:p>
          <a:p>
            <a:pPr lvl="1" eaLnBrk="1" hangingPunct="1"/>
            <a:r>
              <a:rPr lang="en-US" sz="2400" dirty="0"/>
              <a:t>Dropbox, Box.com</a:t>
            </a:r>
          </a:p>
          <a:p>
            <a:pPr eaLnBrk="1" hangingPunct="1"/>
            <a:r>
              <a:rPr lang="en-US" sz="2800" dirty="0"/>
              <a:t>IaaS – Infrastructure as a Service</a:t>
            </a:r>
          </a:p>
          <a:p>
            <a:pPr lvl="1" eaLnBrk="1" hangingPunct="1"/>
            <a:r>
              <a:rPr lang="en-US" sz="2400" dirty="0"/>
              <a:t>Web hosting / Amazon Web Services</a:t>
            </a:r>
          </a:p>
          <a:p>
            <a:pPr eaLnBrk="1" hangingPunct="1"/>
            <a:r>
              <a:rPr lang="en-US" sz="2800" dirty="0"/>
              <a:t>PaaS – Platform as a Service</a:t>
            </a:r>
          </a:p>
          <a:p>
            <a:pPr lvl="1" eaLnBrk="1" hangingPunct="1"/>
            <a:r>
              <a:rPr lang="en-US" sz="2400" dirty="0"/>
              <a:t>End to end computing services </a:t>
            </a:r>
          </a:p>
          <a:p>
            <a:pPr eaLnBrk="1" hangingPunct="1"/>
            <a:r>
              <a:rPr lang="en-US" sz="2800" dirty="0" err="1"/>
              <a:t>CaaS</a:t>
            </a:r>
            <a:r>
              <a:rPr lang="en-US" sz="2800" dirty="0"/>
              <a:t> – Communication as a Service</a:t>
            </a:r>
          </a:p>
          <a:p>
            <a:pPr lvl="1" eaLnBrk="1" hangingPunct="1"/>
            <a:r>
              <a:rPr lang="en-US" sz="2400" dirty="0" err="1"/>
              <a:t>DialPad</a:t>
            </a:r>
            <a:r>
              <a:rPr lang="en-US" sz="2400" dirty="0"/>
              <a:t>, Skype</a:t>
            </a:r>
          </a:p>
          <a:p>
            <a:pPr lvl="1" eaLnBrk="1" hangingPunct="1"/>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sz="3600"/>
              <a:t>Alignment with Outsourcing</a:t>
            </a:r>
          </a:p>
        </p:txBody>
      </p:sp>
      <p:sp>
        <p:nvSpPr>
          <p:cNvPr id="14339" name="Content Placeholder 2"/>
          <p:cNvSpPr>
            <a:spLocks noGrp="1"/>
          </p:cNvSpPr>
          <p:nvPr>
            <p:ph idx="1"/>
          </p:nvPr>
        </p:nvSpPr>
        <p:spPr/>
        <p:txBody>
          <a:bodyPr/>
          <a:lstStyle/>
          <a:p>
            <a:pPr eaLnBrk="1" hangingPunct="1"/>
            <a:r>
              <a:rPr lang="en-US"/>
              <a:t>IT Outsourcing</a:t>
            </a:r>
          </a:p>
          <a:p>
            <a:pPr lvl="1" eaLnBrk="1" hangingPunct="1"/>
            <a:r>
              <a:rPr lang="en-US"/>
              <a:t>Vendor may own the infrastructure and co-mingle information with other clients</a:t>
            </a:r>
          </a:p>
          <a:p>
            <a:pPr lvl="1" eaLnBrk="1" hangingPunct="1"/>
            <a:r>
              <a:rPr lang="en-US"/>
              <a:t>Vendor may determine which applications will be supported</a:t>
            </a:r>
          </a:p>
          <a:p>
            <a:pPr eaLnBrk="1" hangingPunct="1"/>
            <a:r>
              <a:rPr lang="en-US"/>
              <a:t>Records Center Outsourcing</a:t>
            </a:r>
          </a:p>
          <a:p>
            <a:pPr lvl="1" eaLnBrk="1" hangingPunct="1"/>
            <a:r>
              <a:rPr lang="en-US"/>
              <a:t>Records boxes generally co-mingled</a:t>
            </a:r>
          </a:p>
          <a:p>
            <a:pPr lvl="1" eaLnBrk="1" hangingPunct="1"/>
            <a:r>
              <a:rPr lang="en-US"/>
              <a:t>Pay for consumption model</a:t>
            </a:r>
          </a:p>
          <a:p>
            <a:pPr eaLnBrk="1" hangingPunct="1"/>
            <a:r>
              <a:rPr lang="en-US"/>
              <a:t>HR and Benefits Outsourcing</a:t>
            </a:r>
          </a:p>
          <a:p>
            <a:pPr lvl="1" eaLnBrk="1" hangingPunct="1"/>
            <a:r>
              <a:rPr lang="en-US"/>
              <a:t>Ability to scale to peak (annual enrollment)</a:t>
            </a:r>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Text Placeholder 4"/>
          <p:cNvSpPr>
            <a:spLocks noGrp="1"/>
          </p:cNvSpPr>
          <p:nvPr>
            <p:ph type="body" idx="1"/>
          </p:nvPr>
        </p:nvSpPr>
        <p:spPr/>
        <p:txBody>
          <a:bodyPr/>
          <a:lstStyle/>
          <a:p>
            <a:r>
              <a:rPr lang="en-US" sz="5400" dirty="0"/>
              <a:t>BENEFITS</a:t>
            </a:r>
          </a:p>
        </p:txBody>
      </p:sp>
    </p:spTree>
    <p:extLst>
      <p:ext uri="{BB962C8B-B14F-4D97-AF65-F5344CB8AC3E}">
        <p14:creationId xmlns:p14="http://schemas.microsoft.com/office/powerpoint/2010/main" val="287884501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a:t>Key Benefits</a:t>
            </a:r>
          </a:p>
        </p:txBody>
      </p:sp>
      <p:sp>
        <p:nvSpPr>
          <p:cNvPr id="13315" name="Content Placeholder 2"/>
          <p:cNvSpPr>
            <a:spLocks noGrp="1"/>
          </p:cNvSpPr>
          <p:nvPr>
            <p:ph idx="1"/>
          </p:nvPr>
        </p:nvSpPr>
        <p:spPr/>
        <p:txBody>
          <a:bodyPr/>
          <a:lstStyle/>
          <a:p>
            <a:pPr eaLnBrk="1" hangingPunct="1"/>
            <a:r>
              <a:rPr lang="en-US"/>
              <a:t>Cost reduction</a:t>
            </a:r>
          </a:p>
          <a:p>
            <a:pPr lvl="1" eaLnBrk="1" hangingPunct="1"/>
            <a:r>
              <a:rPr lang="en-US"/>
              <a:t>Low barriers to entry</a:t>
            </a:r>
          </a:p>
          <a:p>
            <a:pPr lvl="1" eaLnBrk="1" hangingPunct="1"/>
            <a:r>
              <a:rPr lang="en-US"/>
              <a:t>Low capital expense</a:t>
            </a:r>
          </a:p>
          <a:p>
            <a:pPr lvl="1" eaLnBrk="1" hangingPunct="1"/>
            <a:r>
              <a:rPr lang="en-US"/>
              <a:t>Scalability to need</a:t>
            </a:r>
          </a:p>
          <a:p>
            <a:pPr eaLnBrk="1" hangingPunct="1"/>
            <a:r>
              <a:rPr lang="en-US"/>
              <a:t>Collaboration</a:t>
            </a:r>
          </a:p>
          <a:p>
            <a:pPr eaLnBrk="1" hangingPunct="1"/>
            <a:r>
              <a:rPr lang="en-US"/>
              <a:t>Simplicity</a:t>
            </a:r>
          </a:p>
          <a:p>
            <a:pPr eaLnBrk="1" hangingPunct="1"/>
            <a:r>
              <a:rPr lang="en-US"/>
              <a:t>Accessibility</a:t>
            </a:r>
          </a:p>
          <a:p>
            <a:pPr lvl="1" eaLnBrk="1" hangingPunct="1"/>
            <a:r>
              <a:rPr lang="en-US"/>
              <a:t>Device independence</a:t>
            </a:r>
          </a:p>
          <a:p>
            <a:pPr lvl="1" eaLnBrk="1" hangingPunct="1"/>
            <a:r>
              <a:rPr lang="en-US"/>
              <a:t>Location independence</a:t>
            </a:r>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 Reduction</a:t>
            </a:r>
          </a:p>
        </p:txBody>
      </p:sp>
      <p:sp>
        <p:nvSpPr>
          <p:cNvPr id="3" name="Content Placeholder 2"/>
          <p:cNvSpPr>
            <a:spLocks noGrp="1"/>
          </p:cNvSpPr>
          <p:nvPr>
            <p:ph idx="1"/>
          </p:nvPr>
        </p:nvSpPr>
        <p:spPr/>
        <p:txBody>
          <a:bodyPr/>
          <a:lstStyle/>
          <a:p>
            <a:r>
              <a:rPr lang="en-US" dirty="0"/>
              <a:t>Reduced capital expense and operating costs</a:t>
            </a:r>
          </a:p>
          <a:p>
            <a:pPr lvl="1"/>
            <a:r>
              <a:rPr lang="en-US" dirty="0"/>
              <a:t>Cost moved from capex to </a:t>
            </a:r>
            <a:r>
              <a:rPr lang="en-US" dirty="0" err="1"/>
              <a:t>opex</a:t>
            </a:r>
            <a:endParaRPr lang="en-US" dirty="0"/>
          </a:p>
          <a:p>
            <a:r>
              <a:rPr lang="en-US" dirty="0"/>
              <a:t>Reduced cost for application and OS upgrades</a:t>
            </a:r>
          </a:p>
          <a:p>
            <a:r>
              <a:rPr lang="en-US" dirty="0"/>
              <a:t>Economies of scale</a:t>
            </a:r>
          </a:p>
        </p:txBody>
      </p:sp>
    </p:spTree>
    <p:extLst>
      <p:ext uri="{BB962C8B-B14F-4D97-AF65-F5344CB8AC3E}">
        <p14:creationId xmlns:p14="http://schemas.microsoft.com/office/powerpoint/2010/main" val="381376485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Resilience and Uptime</a:t>
            </a:r>
          </a:p>
        </p:txBody>
      </p:sp>
      <p:sp>
        <p:nvSpPr>
          <p:cNvPr id="3" name="Content Placeholder 2"/>
          <p:cNvSpPr>
            <a:spLocks noGrp="1"/>
          </p:cNvSpPr>
          <p:nvPr>
            <p:ph idx="1"/>
          </p:nvPr>
        </p:nvSpPr>
        <p:spPr/>
        <p:txBody>
          <a:bodyPr/>
          <a:lstStyle/>
          <a:p>
            <a:r>
              <a:rPr lang="en-US" dirty="0"/>
              <a:t>Large providers have mandate to provide uptime and can easily deal with outages</a:t>
            </a:r>
          </a:p>
          <a:p>
            <a:r>
              <a:rPr lang="en-US" dirty="0"/>
              <a:t>Large providers leverage multiple data centers and architectures that limit data loss.</a:t>
            </a:r>
          </a:p>
        </p:txBody>
      </p:sp>
    </p:spTree>
    <p:extLst>
      <p:ext uri="{BB962C8B-B14F-4D97-AF65-F5344CB8AC3E}">
        <p14:creationId xmlns:p14="http://schemas.microsoft.com/office/powerpoint/2010/main" val="44955495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Elasticity</a:t>
            </a:r>
          </a:p>
        </p:txBody>
      </p:sp>
      <p:sp>
        <p:nvSpPr>
          <p:cNvPr id="3" name="Content Placeholder 2"/>
          <p:cNvSpPr>
            <a:spLocks noGrp="1"/>
          </p:cNvSpPr>
          <p:nvPr>
            <p:ph idx="1"/>
          </p:nvPr>
        </p:nvSpPr>
        <p:spPr/>
        <p:txBody>
          <a:bodyPr/>
          <a:lstStyle/>
          <a:p>
            <a:r>
              <a:rPr lang="en-US" dirty="0"/>
              <a:t>With many providers it is easy to add CPU power and storage capacity to meet peak or temporary computing needs</a:t>
            </a:r>
          </a:p>
          <a:p>
            <a:r>
              <a:rPr lang="en-US" dirty="0"/>
              <a:t>When no longer needed, excess capacity can be “spun down” and cost eliminated</a:t>
            </a:r>
          </a:p>
          <a:p>
            <a:r>
              <a:rPr lang="en-US" dirty="0"/>
              <a:t>Eliminates need to acquire and maintain capacity for cyclical demand</a:t>
            </a:r>
          </a:p>
        </p:txBody>
      </p:sp>
    </p:spTree>
    <p:extLst>
      <p:ext uri="{BB962C8B-B14F-4D97-AF65-F5344CB8AC3E}">
        <p14:creationId xmlns:p14="http://schemas.microsoft.com/office/powerpoint/2010/main" val="227520387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Collaboration</a:t>
            </a:r>
          </a:p>
        </p:txBody>
      </p:sp>
      <p:sp>
        <p:nvSpPr>
          <p:cNvPr id="3" name="Content Placeholder 2"/>
          <p:cNvSpPr>
            <a:spLocks noGrp="1"/>
          </p:cNvSpPr>
          <p:nvPr>
            <p:ph idx="1"/>
          </p:nvPr>
        </p:nvSpPr>
        <p:spPr/>
        <p:txBody>
          <a:bodyPr/>
          <a:lstStyle/>
          <a:p>
            <a:r>
              <a:rPr lang="en-US" dirty="0"/>
              <a:t>Many providers enable real time and simultaneous collaboration on documents</a:t>
            </a:r>
          </a:p>
          <a:p>
            <a:r>
              <a:rPr lang="en-US" dirty="0"/>
              <a:t>Eliminates the need to reconcile multiple versions</a:t>
            </a:r>
          </a:p>
          <a:p>
            <a:r>
              <a:rPr lang="en-US" dirty="0"/>
              <a:t>Allows updates continuously, even as a document is being presented</a:t>
            </a:r>
          </a:p>
          <a:p>
            <a:r>
              <a:rPr lang="en-US" dirty="0"/>
              <a:t>Other tools allow easy video conferencing and sharing of documents</a:t>
            </a:r>
          </a:p>
        </p:txBody>
      </p:sp>
    </p:spTree>
    <p:extLst>
      <p:ext uri="{BB962C8B-B14F-4D97-AF65-F5344CB8AC3E}">
        <p14:creationId xmlns:p14="http://schemas.microsoft.com/office/powerpoint/2010/main" val="80865855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p:txBody>
          <a:bodyPr/>
          <a:lstStyle/>
          <a:p>
            <a:r>
              <a:rPr lang="en-US" sz="3600"/>
              <a:t>And Now, the Risks</a:t>
            </a:r>
          </a:p>
        </p:txBody>
      </p:sp>
      <p:sp>
        <p:nvSpPr>
          <p:cNvPr id="2" name="Text Placeholder 1"/>
          <p:cNvSpPr>
            <a:spLocks noGrp="1"/>
          </p:cNvSpPr>
          <p:nvPr>
            <p:ph type="body" idx="1"/>
          </p:nvPr>
        </p:nvSpPr>
        <p:spPr/>
        <p:txBody>
          <a:bodyPr/>
          <a:lstStyle/>
          <a:p>
            <a:r>
              <a:rPr lang="en-US" sz="5400" dirty="0"/>
              <a:t>RISKS</a:t>
            </a:r>
          </a:p>
        </p:txBody>
      </p:sp>
      <p:pic>
        <p:nvPicPr>
          <p:cNvPr id="17411" name="Picture 6" descr="http://t0.gstatic.com/images?q=tbn:ANd9GcS0aQGhDHk405R8EgNGEiOs8N-ptp_Pntq1nx1-slOU64sRfjpRVfEUWTn2"/>
          <p:cNvPicPr>
            <a:picLocks noChangeAspect="1" noChangeArrowheads="1"/>
          </p:cNvPicPr>
          <p:nvPr/>
        </p:nvPicPr>
        <p:blipFill>
          <a:blip r:embed="rId2" cstate="print"/>
          <a:srcRect/>
          <a:stretch>
            <a:fillRect/>
          </a:stretch>
        </p:blipFill>
        <p:spPr bwMode="auto">
          <a:xfrm>
            <a:off x="838200" y="4724400"/>
            <a:ext cx="2692683" cy="1792288"/>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t>Key Risks</a:t>
            </a:r>
          </a:p>
        </p:txBody>
      </p:sp>
      <p:sp>
        <p:nvSpPr>
          <p:cNvPr id="18435" name="Content Placeholder 2"/>
          <p:cNvSpPr>
            <a:spLocks noGrp="1"/>
          </p:cNvSpPr>
          <p:nvPr>
            <p:ph idx="1"/>
          </p:nvPr>
        </p:nvSpPr>
        <p:spPr/>
        <p:txBody>
          <a:bodyPr/>
          <a:lstStyle/>
          <a:p>
            <a:pPr eaLnBrk="1" hangingPunct="1"/>
            <a:r>
              <a:rPr lang="en-US"/>
              <a:t>Security</a:t>
            </a:r>
          </a:p>
          <a:p>
            <a:pPr lvl="1" eaLnBrk="1" hangingPunct="1"/>
            <a:r>
              <a:rPr lang="en-US"/>
              <a:t>It’s on the Internet and you likely use a browser to get to it</a:t>
            </a:r>
          </a:p>
          <a:p>
            <a:pPr eaLnBrk="1" hangingPunct="1"/>
            <a:r>
              <a:rPr lang="en-US"/>
              <a:t>Resiliency, Availability, Accessibility</a:t>
            </a:r>
          </a:p>
          <a:p>
            <a:pPr lvl="1" eaLnBrk="1" hangingPunct="1"/>
            <a:r>
              <a:rPr lang="en-US"/>
              <a:t>Is it broken?</a:t>
            </a:r>
          </a:p>
          <a:p>
            <a:pPr lvl="1" eaLnBrk="1" hangingPunct="1"/>
            <a:r>
              <a:rPr lang="en-US"/>
              <a:t>Is my connection broken?</a:t>
            </a:r>
          </a:p>
          <a:p>
            <a:pPr eaLnBrk="1" hangingPunct="1"/>
            <a:r>
              <a:rPr lang="en-US"/>
              <a:t>E-discovery</a:t>
            </a:r>
          </a:p>
          <a:p>
            <a:pPr lvl="1" eaLnBrk="1" hangingPunct="1"/>
            <a:r>
              <a:rPr lang="en-US"/>
              <a:t>Exactly how does this work?</a:t>
            </a:r>
          </a:p>
          <a:p>
            <a:pPr lvl="1" eaLnBrk="1" hangingPunct="1"/>
            <a:r>
              <a:rPr lang="en-US"/>
              <a:t>With shared storage, will someone else’s data be exposed with mine?</a:t>
            </a:r>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dirty="0"/>
              <a:t>Risks</a:t>
            </a:r>
          </a:p>
        </p:txBody>
      </p:sp>
      <p:sp>
        <p:nvSpPr>
          <p:cNvPr id="19459" name="Rectangle 3"/>
          <p:cNvSpPr>
            <a:spLocks noGrp="1" noChangeArrowheads="1"/>
          </p:cNvSpPr>
          <p:nvPr>
            <p:ph type="body" idx="1"/>
          </p:nvPr>
        </p:nvSpPr>
        <p:spPr/>
        <p:txBody>
          <a:bodyPr/>
          <a:lstStyle/>
          <a:p>
            <a:r>
              <a:rPr lang="en-US" sz="2800" dirty="0"/>
              <a:t>E-discovery and the Law</a:t>
            </a:r>
          </a:p>
          <a:p>
            <a:pPr lvl="1"/>
            <a:r>
              <a:rPr lang="en-US" sz="2400" dirty="0"/>
              <a:t>The law is probably ten years behind technology.</a:t>
            </a:r>
          </a:p>
          <a:p>
            <a:pPr lvl="1"/>
            <a:r>
              <a:rPr lang="en-US" sz="2400" dirty="0"/>
              <a:t>Legal expectations about ESI make assumptions that were true ten years ago</a:t>
            </a:r>
          </a:p>
          <a:p>
            <a:pPr lvl="1"/>
            <a:r>
              <a:rPr lang="en-US" sz="2400" dirty="0"/>
              <a:t>Jurisdiction is an increasingly critical issue – where is the information stored and where does it go?</a:t>
            </a:r>
          </a:p>
          <a:p>
            <a:pPr lvl="1"/>
            <a:r>
              <a:rPr lang="en-US" sz="2400" dirty="0"/>
              <a:t>See: </a:t>
            </a:r>
            <a:r>
              <a:rPr lang="en-US" sz="2400" i="1" dirty="0"/>
              <a:t>Microsoft Corporation v. United States of America</a:t>
            </a:r>
            <a:r>
              <a:rPr lang="en-US" sz="2400" dirty="0"/>
              <a:t>, (also referred to as: </a:t>
            </a:r>
            <a:r>
              <a:rPr lang="en-US" sz="2400" i="1" dirty="0"/>
              <a:t>In re Warrant to Search a Certain Email Account Controlled &amp; Maintained by Microsoft Corp. </a:t>
            </a:r>
            <a:r>
              <a:rPr lang="en-US" sz="2400" dirty="0"/>
              <a:t>-- 15 F. Supp. 3d 466 (S.D.N.Y. 2014)).</a:t>
            </a:r>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dirty="0"/>
              <a:t>Risks</a:t>
            </a:r>
          </a:p>
        </p:txBody>
      </p:sp>
      <p:sp>
        <p:nvSpPr>
          <p:cNvPr id="20483" name="Rectangle 3"/>
          <p:cNvSpPr>
            <a:spLocks noGrp="1" noChangeArrowheads="1"/>
          </p:cNvSpPr>
          <p:nvPr>
            <p:ph type="body" idx="1"/>
          </p:nvPr>
        </p:nvSpPr>
        <p:spPr/>
        <p:txBody>
          <a:bodyPr/>
          <a:lstStyle/>
          <a:p>
            <a:r>
              <a:rPr lang="en-US"/>
              <a:t>Computer Forensics</a:t>
            </a:r>
          </a:p>
          <a:p>
            <a:pPr lvl="1"/>
            <a:r>
              <a:rPr lang="en-US"/>
              <a:t>Can we obtain uncontaminated data?</a:t>
            </a:r>
          </a:p>
          <a:p>
            <a:pPr lvl="1"/>
            <a:r>
              <a:rPr lang="en-US"/>
              <a:t>How do we maintain chain of custody?</a:t>
            </a:r>
          </a:p>
          <a:p>
            <a:pPr lvl="1"/>
            <a:r>
              <a:rPr lang="en-US"/>
              <a:t>How do we show what has been deleted?</a:t>
            </a:r>
          </a:p>
          <a:p>
            <a:pPr lvl="1"/>
            <a:r>
              <a:rPr lang="en-US"/>
              <a:t>Are the logs good enough?</a:t>
            </a:r>
          </a:p>
          <a:p>
            <a:r>
              <a:rPr lang="en-US"/>
              <a:t>Records Management</a:t>
            </a:r>
          </a:p>
          <a:p>
            <a:pPr lvl="1"/>
            <a:r>
              <a:rPr lang="en-US"/>
              <a:t>Can retention schedules be applied?</a:t>
            </a:r>
          </a:p>
          <a:p>
            <a:pPr lvl="1"/>
            <a:r>
              <a:rPr lang="en-US"/>
              <a:t>Is search and storage more important than disposition?</a:t>
            </a:r>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a:t>Risks</a:t>
            </a:r>
          </a:p>
        </p:txBody>
      </p:sp>
      <p:sp>
        <p:nvSpPr>
          <p:cNvPr id="21507" name="Rectangle 3"/>
          <p:cNvSpPr>
            <a:spLocks noGrp="1" noChangeArrowheads="1"/>
          </p:cNvSpPr>
          <p:nvPr>
            <p:ph type="body" idx="1"/>
          </p:nvPr>
        </p:nvSpPr>
        <p:spPr/>
        <p:txBody>
          <a:bodyPr/>
          <a:lstStyle/>
          <a:p>
            <a:pPr>
              <a:lnSpc>
                <a:spcPct val="90000"/>
              </a:lnSpc>
            </a:pPr>
            <a:r>
              <a:rPr lang="en-US" dirty="0"/>
              <a:t>Data Privacy</a:t>
            </a:r>
          </a:p>
          <a:p>
            <a:pPr lvl="1">
              <a:lnSpc>
                <a:spcPct val="90000"/>
              </a:lnSpc>
            </a:pPr>
            <a:r>
              <a:rPr lang="en-US" dirty="0"/>
              <a:t>Where is the data?</a:t>
            </a:r>
          </a:p>
          <a:p>
            <a:pPr lvl="1">
              <a:lnSpc>
                <a:spcPct val="90000"/>
              </a:lnSpc>
            </a:pPr>
            <a:r>
              <a:rPr lang="en-US" dirty="0"/>
              <a:t>Who has access to it?</a:t>
            </a:r>
          </a:p>
          <a:p>
            <a:pPr lvl="1">
              <a:lnSpc>
                <a:spcPct val="90000"/>
              </a:lnSpc>
            </a:pPr>
            <a:r>
              <a:rPr lang="en-US" dirty="0"/>
              <a:t>How do we dispose of data no longer needed?</a:t>
            </a:r>
          </a:p>
          <a:p>
            <a:pPr lvl="1">
              <a:lnSpc>
                <a:spcPct val="90000"/>
              </a:lnSpc>
            </a:pPr>
            <a:r>
              <a:rPr lang="en-US" dirty="0"/>
              <a:t>How do we disclose transfers and processing?</a:t>
            </a:r>
          </a:p>
          <a:p>
            <a:pPr lvl="1">
              <a:lnSpc>
                <a:spcPct val="90000"/>
              </a:lnSpc>
            </a:pPr>
            <a:r>
              <a:rPr lang="en-US" dirty="0"/>
              <a:t>Is the data encrypted?</a:t>
            </a:r>
          </a:p>
          <a:p>
            <a:pPr>
              <a:lnSpc>
                <a:spcPct val="90000"/>
              </a:lnSpc>
            </a:pPr>
            <a:r>
              <a:rPr lang="en-US" dirty="0"/>
              <a:t>Infrastructure / Application Duplication</a:t>
            </a:r>
          </a:p>
          <a:p>
            <a:pPr lvl="1">
              <a:lnSpc>
                <a:spcPct val="90000"/>
              </a:lnSpc>
            </a:pPr>
            <a:r>
              <a:rPr lang="en-US" dirty="0"/>
              <a:t>Some infrastructure and applications may need to be maintained for power users and for tethered users</a:t>
            </a:r>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Where’s My Data?</a:t>
            </a:r>
          </a:p>
        </p:txBody>
      </p:sp>
      <p:sp>
        <p:nvSpPr>
          <p:cNvPr id="3" name="Content Placeholder 2"/>
          <p:cNvSpPr>
            <a:spLocks noGrp="1"/>
          </p:cNvSpPr>
          <p:nvPr>
            <p:ph idx="1"/>
          </p:nvPr>
        </p:nvSpPr>
        <p:spPr/>
        <p:txBody>
          <a:bodyPr/>
          <a:lstStyle/>
          <a:p>
            <a:r>
              <a:rPr lang="en-US" sz="2800" dirty="0"/>
              <a:t>Jim-Bob’s E-discovery Suite</a:t>
            </a:r>
          </a:p>
          <a:p>
            <a:pPr lvl="1"/>
            <a:r>
              <a:rPr lang="en-US" sz="2400" dirty="0" err="1"/>
              <a:t>BigLawFirm</a:t>
            </a:r>
            <a:r>
              <a:rPr lang="en-US" sz="2400" dirty="0"/>
              <a:t> contracted with Jim-Bob. </a:t>
            </a:r>
          </a:p>
          <a:p>
            <a:pPr lvl="1"/>
            <a:r>
              <a:rPr lang="en-US" sz="2400" dirty="0"/>
              <a:t>Jim-Bob contracted with Billy-Joe for CPU and disk space, but Billy-Joe had contracted with the South African "cloud" to provide that CPU and disk. </a:t>
            </a:r>
          </a:p>
          <a:p>
            <a:pPr lvl="1"/>
            <a:r>
              <a:rPr lang="en-US" sz="2400" dirty="0"/>
              <a:t>The South African cloud was owned by a Japanese telecom that was being acquired by a Chinese company. </a:t>
            </a:r>
          </a:p>
          <a:p>
            <a:pPr lvl="1"/>
            <a:r>
              <a:rPr lang="en-US" sz="2400" dirty="0"/>
              <a:t>Both Jim-Bob and Billy-Joe had click through agreements with the next hop in the chain and neither could provide copies of what they agreed to. </a:t>
            </a:r>
          </a:p>
        </p:txBody>
      </p:sp>
    </p:spTree>
    <p:extLst>
      <p:ext uri="{BB962C8B-B14F-4D97-AF65-F5344CB8AC3E}">
        <p14:creationId xmlns:p14="http://schemas.microsoft.com/office/powerpoint/2010/main" val="371465590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a:t>Risks</a:t>
            </a:r>
            <a:endParaRPr lang="en-US" sz="3600" dirty="0"/>
          </a:p>
        </p:txBody>
      </p:sp>
      <p:sp>
        <p:nvSpPr>
          <p:cNvPr id="22531" name="Rectangle 3"/>
          <p:cNvSpPr>
            <a:spLocks noGrp="1" noChangeArrowheads="1"/>
          </p:cNvSpPr>
          <p:nvPr>
            <p:ph type="body" idx="1"/>
          </p:nvPr>
        </p:nvSpPr>
        <p:spPr/>
        <p:txBody>
          <a:bodyPr/>
          <a:lstStyle/>
          <a:p>
            <a:r>
              <a:rPr lang="en-US"/>
              <a:t>Who Owns the Data?</a:t>
            </a:r>
          </a:p>
          <a:p>
            <a:pPr lvl="1"/>
            <a:r>
              <a:rPr lang="en-US"/>
              <a:t>The employee</a:t>
            </a:r>
          </a:p>
          <a:p>
            <a:pPr lvl="1"/>
            <a:r>
              <a:rPr lang="en-US"/>
              <a:t>The employer</a:t>
            </a:r>
          </a:p>
          <a:p>
            <a:pPr lvl="1"/>
            <a:r>
              <a:rPr lang="en-US"/>
              <a:t>The service provider</a:t>
            </a:r>
          </a:p>
          <a:p>
            <a:r>
              <a:rPr lang="en-US"/>
              <a:t>Migration</a:t>
            </a:r>
          </a:p>
          <a:p>
            <a:pPr lvl="1"/>
            <a:r>
              <a:rPr lang="en-US"/>
              <a:t>Negotiating the divorce before the marriage</a:t>
            </a:r>
          </a:p>
          <a:p>
            <a:pPr lvl="1"/>
            <a:r>
              <a:rPr lang="en-US"/>
              <a:t>How do you change providers?</a:t>
            </a:r>
          </a:p>
          <a:p>
            <a:pPr lvl="1"/>
            <a:r>
              <a:rPr lang="en-US"/>
              <a:t>How do you get all of your data back?</a:t>
            </a:r>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t>Partly Cloudy</a:t>
            </a:r>
          </a:p>
        </p:txBody>
      </p:sp>
      <p:sp>
        <p:nvSpPr>
          <p:cNvPr id="23555" name="Content Placeholder 2"/>
          <p:cNvSpPr>
            <a:spLocks noGrp="1"/>
          </p:cNvSpPr>
          <p:nvPr>
            <p:ph idx="1"/>
          </p:nvPr>
        </p:nvSpPr>
        <p:spPr>
          <a:xfrm>
            <a:off x="457200" y="1295400"/>
            <a:ext cx="4724400" cy="5026025"/>
          </a:xfrm>
        </p:spPr>
        <p:txBody>
          <a:bodyPr/>
          <a:lstStyle/>
          <a:p>
            <a:r>
              <a:rPr lang="en-US"/>
              <a:t>Private clouds</a:t>
            </a:r>
          </a:p>
          <a:p>
            <a:pPr lvl="1"/>
            <a:r>
              <a:rPr lang="en-US"/>
              <a:t>Outsourced model where a single organization’s data and applications are maintained on dedicated infrastructure</a:t>
            </a:r>
          </a:p>
          <a:p>
            <a:pPr lvl="1"/>
            <a:r>
              <a:rPr lang="en-US"/>
              <a:t>Resolves many issues, but maintains the benefit of the cloud model</a:t>
            </a:r>
          </a:p>
        </p:txBody>
      </p:sp>
      <p:pic>
        <p:nvPicPr>
          <p:cNvPr id="23556" name="Picture 2" descr="http://geekandpoke.typepad.com/.a/6a00d8341d3df553ef0133f2a7bef5970b-pi"/>
          <p:cNvPicPr>
            <a:picLocks noChangeAspect="1" noChangeArrowheads="1"/>
          </p:cNvPicPr>
          <p:nvPr/>
        </p:nvPicPr>
        <p:blipFill>
          <a:blip r:embed="rId2" cstate="print"/>
          <a:srcRect/>
          <a:stretch>
            <a:fillRect/>
          </a:stretch>
        </p:blipFill>
        <p:spPr bwMode="auto">
          <a:xfrm>
            <a:off x="5334000" y="1371600"/>
            <a:ext cx="3556000" cy="5035550"/>
          </a:xfrm>
          <a:prstGeom prst="rect">
            <a:avLst/>
          </a:prstGeom>
          <a:noFill/>
          <a:ln w="9525">
            <a:noFill/>
            <a:miter lim="800000"/>
            <a:headEnd/>
            <a:tailEnd/>
          </a:ln>
        </p:spPr>
      </p:pic>
      <p:sp>
        <p:nvSpPr>
          <p:cNvPr id="23557" name="TextBox 4"/>
          <p:cNvSpPr txBox="1">
            <a:spLocks noChangeArrowheads="1"/>
          </p:cNvSpPr>
          <p:nvPr/>
        </p:nvSpPr>
        <p:spPr bwMode="auto">
          <a:xfrm rot="-5400000">
            <a:off x="6180932" y="3877468"/>
            <a:ext cx="5410200" cy="246063"/>
          </a:xfrm>
          <a:prstGeom prst="rect">
            <a:avLst/>
          </a:prstGeom>
          <a:noFill/>
          <a:ln w="9525">
            <a:noFill/>
            <a:miter lim="800000"/>
            <a:headEnd/>
            <a:tailEnd/>
          </a:ln>
        </p:spPr>
        <p:txBody>
          <a:bodyPr>
            <a:spAutoFit/>
          </a:bodyPr>
          <a:lstStyle/>
          <a:p>
            <a:r>
              <a:rPr lang="en-US" sz="1000"/>
              <a:t>http://geekandpoke.typepad.com/geekandpoke/2010/07/how-to-disillusion-your-boss.html</a:t>
            </a:r>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t>Risk Mitigation</a:t>
            </a:r>
          </a:p>
        </p:txBody>
      </p:sp>
      <p:sp>
        <p:nvSpPr>
          <p:cNvPr id="24579" name="Content Placeholder 2"/>
          <p:cNvSpPr>
            <a:spLocks noGrp="1"/>
          </p:cNvSpPr>
          <p:nvPr>
            <p:ph idx="1"/>
          </p:nvPr>
        </p:nvSpPr>
        <p:spPr/>
        <p:txBody>
          <a:bodyPr/>
          <a:lstStyle/>
          <a:p>
            <a:pPr eaLnBrk="1" hangingPunct="1"/>
            <a:r>
              <a:rPr lang="en-US"/>
              <a:t>Legal</a:t>
            </a:r>
          </a:p>
          <a:p>
            <a:pPr lvl="1" eaLnBrk="1" hangingPunct="1"/>
            <a:r>
              <a:rPr lang="en-US"/>
              <a:t>Contractual language</a:t>
            </a:r>
          </a:p>
          <a:p>
            <a:pPr lvl="1" eaLnBrk="1" hangingPunct="1"/>
            <a:r>
              <a:rPr lang="en-US"/>
              <a:t>Service Level Agreements</a:t>
            </a:r>
          </a:p>
          <a:p>
            <a:pPr eaLnBrk="1" hangingPunct="1"/>
            <a:r>
              <a:rPr lang="en-US"/>
              <a:t>Resiliency</a:t>
            </a:r>
          </a:p>
          <a:p>
            <a:pPr lvl="1" eaLnBrk="1" hangingPunct="1"/>
            <a:r>
              <a:rPr lang="en-US"/>
              <a:t>Pre-planning</a:t>
            </a:r>
          </a:p>
          <a:p>
            <a:pPr lvl="1" eaLnBrk="1" hangingPunct="1"/>
            <a:r>
              <a:rPr lang="en-US"/>
              <a:t>Multiple paths to connect</a:t>
            </a:r>
          </a:p>
          <a:p>
            <a:pPr eaLnBrk="1" hangingPunct="1"/>
            <a:r>
              <a:rPr lang="en-US"/>
              <a:t>Documentation</a:t>
            </a:r>
          </a:p>
          <a:p>
            <a:pPr lvl="1" eaLnBrk="1" hangingPunct="1"/>
            <a:r>
              <a:rPr lang="en-US"/>
              <a:t>Understand the environment</a:t>
            </a:r>
          </a:p>
          <a:p>
            <a:pPr lvl="1" eaLnBrk="1" hangingPunct="1"/>
            <a:r>
              <a:rPr lang="en-US"/>
              <a:t>Prepare responses for “Meet and Confer”</a:t>
            </a:r>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t>Risk Mitigation</a:t>
            </a:r>
          </a:p>
        </p:txBody>
      </p:sp>
      <p:sp>
        <p:nvSpPr>
          <p:cNvPr id="25603" name="Content Placeholder 2"/>
          <p:cNvSpPr>
            <a:spLocks noGrp="1"/>
          </p:cNvSpPr>
          <p:nvPr>
            <p:ph idx="1"/>
          </p:nvPr>
        </p:nvSpPr>
        <p:spPr/>
        <p:txBody>
          <a:bodyPr/>
          <a:lstStyle/>
          <a:p>
            <a:pPr eaLnBrk="1" hangingPunct="1"/>
            <a:r>
              <a:rPr lang="en-US" dirty="0"/>
              <a:t>Policy</a:t>
            </a:r>
          </a:p>
          <a:p>
            <a:pPr lvl="1" eaLnBrk="1" hangingPunct="1"/>
            <a:r>
              <a:rPr lang="en-US" dirty="0"/>
              <a:t>Ensure that your employees have limits and the limits are enforced – don’t allow employees to work outside IT and Law to develop cloud solutions</a:t>
            </a:r>
          </a:p>
          <a:p>
            <a:pPr eaLnBrk="1" hangingPunct="1"/>
            <a:r>
              <a:rPr lang="en-US" dirty="0"/>
              <a:t>Encryption</a:t>
            </a:r>
          </a:p>
          <a:p>
            <a:pPr lvl="1" eaLnBrk="1" hangingPunct="1"/>
            <a:r>
              <a:rPr lang="en-US" dirty="0"/>
              <a:t>Sensitive information must be encrypted in transit and at rest – ideally all data should be encrypted at rest</a:t>
            </a:r>
          </a:p>
          <a:p>
            <a:pPr eaLnBrk="1" hangingPunct="1"/>
            <a:r>
              <a:rPr lang="en-US" dirty="0"/>
              <a:t>Limit / Monitor Remote Access and Downloads</a:t>
            </a:r>
          </a:p>
        </p:txBody>
      </p:sp>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What if They Don’t Pay Their Bills?</a:t>
            </a:r>
          </a:p>
        </p:txBody>
      </p:sp>
      <p:sp>
        <p:nvSpPr>
          <p:cNvPr id="3" name="Content Placeholder 2"/>
          <p:cNvSpPr>
            <a:spLocks noGrp="1"/>
          </p:cNvSpPr>
          <p:nvPr>
            <p:ph idx="1"/>
          </p:nvPr>
        </p:nvSpPr>
        <p:spPr/>
        <p:txBody>
          <a:bodyPr/>
          <a:lstStyle/>
          <a:p>
            <a:r>
              <a:rPr lang="en-US" sz="2800" dirty="0"/>
              <a:t>Cloud-based flow charting</a:t>
            </a:r>
          </a:p>
          <a:p>
            <a:pPr lvl="1"/>
            <a:r>
              <a:rPr lang="en-US" sz="2400" dirty="0"/>
              <a:t>A fraction of the cost of Visio, provides some nice bells and whistles, and leverages Amazon Web Services for storage and computing power.</a:t>
            </a:r>
          </a:p>
          <a:p>
            <a:pPr lvl="1"/>
            <a:r>
              <a:rPr lang="en-US" sz="2400" dirty="0"/>
              <a:t>"Great!" some people thought. "We use Amazon as well". Yeah, but. The flow charting company can't put our data in our Amazon space and our agreement with Amazon does not supersede anyone else's agreements with Amazon, even when it is our data. </a:t>
            </a:r>
          </a:p>
          <a:p>
            <a:pPr lvl="1"/>
            <a:r>
              <a:rPr lang="en-US" sz="2400" dirty="0"/>
              <a:t>If the flow charting company goes out of business or fails to pay Amazon, our data could be at risk.</a:t>
            </a:r>
          </a:p>
        </p:txBody>
      </p:sp>
    </p:spTree>
    <p:extLst>
      <p:ext uri="{BB962C8B-B14F-4D97-AF65-F5344CB8AC3E}">
        <p14:creationId xmlns:p14="http://schemas.microsoft.com/office/powerpoint/2010/main" val="140837327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t>Risk Mitigation</a:t>
            </a:r>
          </a:p>
        </p:txBody>
      </p:sp>
      <p:sp>
        <p:nvSpPr>
          <p:cNvPr id="26627" name="Content Placeholder 2"/>
          <p:cNvSpPr>
            <a:spLocks noGrp="1"/>
          </p:cNvSpPr>
          <p:nvPr>
            <p:ph idx="1"/>
          </p:nvPr>
        </p:nvSpPr>
        <p:spPr/>
        <p:txBody>
          <a:bodyPr/>
          <a:lstStyle/>
          <a:p>
            <a:r>
              <a:rPr lang="en-US" dirty="0"/>
              <a:t>Sourcing the cloud – a collaboration</a:t>
            </a:r>
          </a:p>
          <a:p>
            <a:pPr lvl="1"/>
            <a:r>
              <a:rPr lang="en-US" dirty="0"/>
              <a:t>Business identifies an opportunity</a:t>
            </a:r>
          </a:p>
          <a:p>
            <a:pPr lvl="1"/>
            <a:r>
              <a:rPr lang="en-US" dirty="0"/>
              <a:t>Business creates requirements</a:t>
            </a:r>
          </a:p>
          <a:p>
            <a:pPr lvl="1"/>
            <a:r>
              <a:rPr lang="en-US" dirty="0"/>
              <a:t>IT evaluates solutions and risks</a:t>
            </a:r>
          </a:p>
          <a:p>
            <a:pPr lvl="1"/>
            <a:r>
              <a:rPr lang="en-US" dirty="0"/>
              <a:t>Procurement evaluates vendors, performs initial negotiation</a:t>
            </a:r>
          </a:p>
          <a:p>
            <a:pPr lvl="1"/>
            <a:r>
              <a:rPr lang="en-US" dirty="0"/>
              <a:t>InfoSec reviews security risks, grades appropriately</a:t>
            </a:r>
          </a:p>
          <a:p>
            <a:pPr lvl="1"/>
            <a:r>
              <a:rPr lang="en-US" dirty="0"/>
              <a:t>Law negotiates contract</a:t>
            </a:r>
          </a:p>
        </p:txBody>
      </p:sp>
      <p:pic>
        <p:nvPicPr>
          <p:cNvPr id="26628" name="Picture 4" descr="http://profile.ak.fbcdn.net/hprofile-ak-snc4/50253_66502402534_3287022_n.jpg"/>
          <p:cNvPicPr>
            <a:picLocks noChangeAspect="1" noChangeArrowheads="1"/>
          </p:cNvPicPr>
          <p:nvPr/>
        </p:nvPicPr>
        <p:blipFill>
          <a:blip r:embed="rId2" cstate="print"/>
          <a:srcRect/>
          <a:stretch>
            <a:fillRect/>
          </a:stretch>
        </p:blipFill>
        <p:spPr bwMode="auto">
          <a:xfrm>
            <a:off x="7010400" y="1981200"/>
            <a:ext cx="1905000" cy="142875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Saving Email as an Object</a:t>
            </a:r>
          </a:p>
        </p:txBody>
      </p:sp>
      <p:sp>
        <p:nvSpPr>
          <p:cNvPr id="3" name="Content Placeholder 2"/>
          <p:cNvSpPr>
            <a:spLocks noGrp="1"/>
          </p:cNvSpPr>
          <p:nvPr>
            <p:ph idx="1"/>
          </p:nvPr>
        </p:nvSpPr>
        <p:spPr/>
        <p:txBody>
          <a:bodyPr/>
          <a:lstStyle/>
          <a:p>
            <a:r>
              <a:rPr lang="en-US" sz="2400" dirty="0"/>
              <a:t>Email to PDF</a:t>
            </a:r>
          </a:p>
          <a:p>
            <a:pPr lvl="1"/>
            <a:r>
              <a:rPr lang="en-US" sz="2000" dirty="0"/>
              <a:t>An end-user had a requirement to export his email from Google Mail as individual email objects (in Microsoft Outlook terms, as a .</a:t>
            </a:r>
            <a:r>
              <a:rPr lang="en-US" sz="2000" dirty="0" err="1"/>
              <a:t>msg</a:t>
            </a:r>
            <a:r>
              <a:rPr lang="en-US" sz="2000" dirty="0"/>
              <a:t> format) for retention in an external record-keeping system. </a:t>
            </a:r>
          </a:p>
          <a:p>
            <a:pPr lvl="1"/>
            <a:r>
              <a:rPr lang="en-US" sz="2000" dirty="0"/>
              <a:t>The user identified a Google Chrome extension that would convert the email and any attachment to PDF format. </a:t>
            </a:r>
          </a:p>
          <a:p>
            <a:pPr lvl="1"/>
            <a:r>
              <a:rPr lang="en-US" sz="2000" dirty="0"/>
              <a:t>The tool was written by a developer in India as a hobby and hadn’t been updated in over a year. The tool also required Google permissions to globally access all of the user’s Google Mail environment and make changes. </a:t>
            </a:r>
          </a:p>
          <a:p>
            <a:pPr lvl="1"/>
            <a:r>
              <a:rPr lang="en-US" sz="2000" dirty="0"/>
              <a:t>The tool would convert email messages by rule and delete them from the message repository. There was no license agreement or data privacy statement made by the tool’s developer.</a:t>
            </a:r>
          </a:p>
        </p:txBody>
      </p:sp>
    </p:spTree>
    <p:extLst>
      <p:ext uri="{BB962C8B-B14F-4D97-AF65-F5344CB8AC3E}">
        <p14:creationId xmlns:p14="http://schemas.microsoft.com/office/powerpoint/2010/main" val="103771958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Text Box 4"/>
          <p:cNvSpPr txBox="1">
            <a:spLocks noChangeArrowheads="1"/>
          </p:cNvSpPr>
          <p:nvPr/>
        </p:nvSpPr>
        <p:spPr bwMode="auto">
          <a:xfrm>
            <a:off x="5257800" y="2743200"/>
            <a:ext cx="3657600" cy="784830"/>
          </a:xfrm>
          <a:prstGeom prst="rect">
            <a:avLst/>
          </a:prstGeom>
          <a:noFill/>
          <a:ln w="9525">
            <a:noFill/>
            <a:miter lim="800000"/>
            <a:headEnd/>
            <a:tailEnd/>
          </a:ln>
        </p:spPr>
        <p:txBody>
          <a:bodyPr>
            <a:spAutoFit/>
          </a:bodyPr>
          <a:lstStyle/>
          <a:p>
            <a:pPr>
              <a:spcBef>
                <a:spcPct val="50000"/>
              </a:spcBef>
            </a:pPr>
            <a:r>
              <a:rPr lang="en-US" dirty="0"/>
              <a:t>Patrick Cunningham, CISM, FAI</a:t>
            </a:r>
          </a:p>
          <a:p>
            <a:pPr>
              <a:spcBef>
                <a:spcPct val="50000"/>
              </a:spcBef>
            </a:pPr>
            <a:r>
              <a:rPr lang="en-US" dirty="0"/>
              <a:t>p1cunnin@gmail.com</a:t>
            </a:r>
          </a:p>
        </p:txBody>
      </p:sp>
      <p:pic>
        <p:nvPicPr>
          <p:cNvPr id="27651" name="Picture 5" descr="http://chmag.in/system/files/sep2010/mom.jpg"/>
          <p:cNvPicPr>
            <a:picLocks noChangeAspect="1" noChangeArrowheads="1"/>
          </p:cNvPicPr>
          <p:nvPr/>
        </p:nvPicPr>
        <p:blipFill>
          <a:blip r:embed="rId2" cstate="print"/>
          <a:srcRect/>
          <a:stretch>
            <a:fillRect/>
          </a:stretch>
        </p:blipFill>
        <p:spPr bwMode="auto">
          <a:xfrm>
            <a:off x="685800" y="2514600"/>
            <a:ext cx="3810000" cy="3305175"/>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theme/theme1.xml><?xml version="1.0" encoding="utf-8"?>
<a:theme xmlns:a="http://schemas.openxmlformats.org/drawingml/2006/main" name="ms01_1">
  <a:themeElements>
    <a:clrScheme name="ms01_1 1">
      <a:dk1>
        <a:srgbClr val="1D528D"/>
      </a:dk1>
      <a:lt1>
        <a:srgbClr val="FFFFFF"/>
      </a:lt1>
      <a:dk2>
        <a:srgbClr val="000000"/>
      </a:dk2>
      <a:lt2>
        <a:srgbClr val="B2B2B2"/>
      </a:lt2>
      <a:accent1>
        <a:srgbClr val="2D6BC7"/>
      </a:accent1>
      <a:accent2>
        <a:srgbClr val="FF9900"/>
      </a:accent2>
      <a:accent3>
        <a:srgbClr val="FFFFFF"/>
      </a:accent3>
      <a:accent4>
        <a:srgbClr val="174578"/>
      </a:accent4>
      <a:accent5>
        <a:srgbClr val="ADBAE0"/>
      </a:accent5>
      <a:accent6>
        <a:srgbClr val="E78A00"/>
      </a:accent6>
      <a:hlink>
        <a:srgbClr val="9999FF"/>
      </a:hlink>
      <a:folHlink>
        <a:srgbClr val="969696"/>
      </a:folHlink>
    </a:clrScheme>
    <a:fontScheme name="ms01_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s01_1 1">
        <a:dk1>
          <a:srgbClr val="1D528D"/>
        </a:dk1>
        <a:lt1>
          <a:srgbClr val="FFFFFF"/>
        </a:lt1>
        <a:dk2>
          <a:srgbClr val="000000"/>
        </a:dk2>
        <a:lt2>
          <a:srgbClr val="B2B2B2"/>
        </a:lt2>
        <a:accent1>
          <a:srgbClr val="2D6BC7"/>
        </a:accent1>
        <a:accent2>
          <a:srgbClr val="FF9900"/>
        </a:accent2>
        <a:accent3>
          <a:srgbClr val="FFFFFF"/>
        </a:accent3>
        <a:accent4>
          <a:srgbClr val="174578"/>
        </a:accent4>
        <a:accent5>
          <a:srgbClr val="ADBAE0"/>
        </a:accent5>
        <a:accent6>
          <a:srgbClr val="E78A00"/>
        </a:accent6>
        <a:hlink>
          <a:srgbClr val="9999FF"/>
        </a:hlink>
        <a:folHlink>
          <a:srgbClr val="969696"/>
        </a:folHlink>
      </a:clrScheme>
      <a:clrMap bg1="lt1" tx1="dk1" bg2="lt2" tx2="dk2" accent1="accent1" accent2="accent2" accent3="accent3" accent4="accent4" accent5="accent5" accent6="accent6" hlink="hlink" folHlink="folHlink"/>
    </a:extraClrScheme>
    <a:extraClrScheme>
      <a:clrScheme name="ms01_1 2">
        <a:dk1>
          <a:srgbClr val="808080"/>
        </a:dk1>
        <a:lt1>
          <a:srgbClr val="FFFFFF"/>
        </a:lt1>
        <a:dk2>
          <a:srgbClr val="000000"/>
        </a:dk2>
        <a:lt2>
          <a:srgbClr val="B2B2B2"/>
        </a:lt2>
        <a:accent1>
          <a:srgbClr val="058089"/>
        </a:accent1>
        <a:accent2>
          <a:srgbClr val="66BE0E"/>
        </a:accent2>
        <a:accent3>
          <a:srgbClr val="FFFFFF"/>
        </a:accent3>
        <a:accent4>
          <a:srgbClr val="6C6C6C"/>
        </a:accent4>
        <a:accent5>
          <a:srgbClr val="AAC0C4"/>
        </a:accent5>
        <a:accent6>
          <a:srgbClr val="5CAC0C"/>
        </a:accent6>
        <a:hlink>
          <a:srgbClr val="2CA9D0"/>
        </a:hlink>
        <a:folHlink>
          <a:srgbClr val="4841D9"/>
        </a:folHlink>
      </a:clrScheme>
      <a:clrMap bg1="lt1" tx1="dk1" bg2="lt2" tx2="dk2" accent1="accent1" accent2="accent2" accent3="accent3" accent4="accent4" accent5="accent5" accent6="accent6" hlink="hlink" folHlink="folHlink"/>
    </a:extraClrScheme>
    <a:extraClrScheme>
      <a:clrScheme name="ms01_1 3">
        <a:dk1>
          <a:srgbClr val="1D528D"/>
        </a:dk1>
        <a:lt1>
          <a:srgbClr val="FFFFFF"/>
        </a:lt1>
        <a:dk2>
          <a:srgbClr val="000000"/>
        </a:dk2>
        <a:lt2>
          <a:srgbClr val="CACACA"/>
        </a:lt2>
        <a:accent1>
          <a:srgbClr val="0099CC"/>
        </a:accent1>
        <a:accent2>
          <a:srgbClr val="8BC84E"/>
        </a:accent2>
        <a:accent3>
          <a:srgbClr val="FFFFFF"/>
        </a:accent3>
        <a:accent4>
          <a:srgbClr val="174578"/>
        </a:accent4>
        <a:accent5>
          <a:srgbClr val="AACAE2"/>
        </a:accent5>
        <a:accent6>
          <a:srgbClr val="7DB546"/>
        </a:accent6>
        <a:hlink>
          <a:srgbClr val="6E81E0"/>
        </a:hlink>
        <a:folHlink>
          <a:srgbClr val="0099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1194</TotalTime>
  <Words>1304</Words>
  <Application>Microsoft Office PowerPoint</Application>
  <PresentationFormat>On-screen Show (4:3)</PresentationFormat>
  <Paragraphs>176</Paragraphs>
  <Slides>29</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5" baseType="lpstr">
      <vt:lpstr>Arial</vt:lpstr>
      <vt:lpstr>Calibri</vt:lpstr>
      <vt:lpstr>Wingdings</vt:lpstr>
      <vt:lpstr>Wingdings 2</vt:lpstr>
      <vt:lpstr>ms01_1</vt:lpstr>
      <vt:lpstr>Image</vt:lpstr>
      <vt:lpstr>A Walk in the Cloud</vt:lpstr>
      <vt:lpstr>Acknowledgements</vt:lpstr>
      <vt:lpstr>Objectives</vt:lpstr>
      <vt:lpstr>Web 2.0 and The “Cloud”</vt:lpstr>
      <vt:lpstr>Cloud Computing in a Graphic</vt:lpstr>
      <vt:lpstr>NIST Definition of Cloud</vt:lpstr>
      <vt:lpstr>NIST Definition</vt:lpstr>
      <vt:lpstr>*aaS</vt:lpstr>
      <vt:lpstr>Alignment with Outsourcing</vt:lpstr>
      <vt:lpstr>PowerPoint Presentation</vt:lpstr>
      <vt:lpstr>Key Benefits</vt:lpstr>
      <vt:lpstr>Cost Reduction</vt:lpstr>
      <vt:lpstr>Resilience and Uptime</vt:lpstr>
      <vt:lpstr>Elasticity</vt:lpstr>
      <vt:lpstr>Collaboration</vt:lpstr>
      <vt:lpstr>And Now, the Risks</vt:lpstr>
      <vt:lpstr>Key Risks</vt:lpstr>
      <vt:lpstr>Risks</vt:lpstr>
      <vt:lpstr>Risks</vt:lpstr>
      <vt:lpstr>Risks</vt:lpstr>
      <vt:lpstr>Where’s My Data?</vt:lpstr>
      <vt:lpstr>Risks</vt:lpstr>
      <vt:lpstr>Partly Cloudy</vt:lpstr>
      <vt:lpstr>Risk Mitigation</vt:lpstr>
      <vt:lpstr>Risk Mitigation</vt:lpstr>
      <vt:lpstr>What if They Don’t Pay Their Bills?</vt:lpstr>
      <vt:lpstr>Risk Mitigation</vt:lpstr>
      <vt:lpstr>Saving Email as an Object</vt:lpstr>
      <vt:lpstr>PowerPoint Presentation</vt:lpstr>
    </vt:vector>
  </TitlesOfParts>
  <Company>Theme Gallery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add title</dc:title>
  <dc:creator>Admin</dc:creator>
  <cp:lastModifiedBy>Alcorn, Dawn</cp:lastModifiedBy>
  <cp:revision>60</cp:revision>
  <dcterms:created xsi:type="dcterms:W3CDTF">2004-07-10T03:06:56Z</dcterms:created>
  <dcterms:modified xsi:type="dcterms:W3CDTF">2016-11-10T17:37:31Z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TC011368021033</vt:lpwstr>
  </property>
</Properties>
</file>