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23"/>
  </p:notesMasterIdLst>
  <p:sldIdLst>
    <p:sldId id="256" r:id="rId3"/>
    <p:sldId id="257" r:id="rId4"/>
    <p:sldId id="258" r:id="rId5"/>
    <p:sldId id="265" r:id="rId6"/>
    <p:sldId id="259" r:id="rId7"/>
    <p:sldId id="266" r:id="rId8"/>
    <p:sldId id="267" r:id="rId9"/>
    <p:sldId id="268" r:id="rId10"/>
    <p:sldId id="269" r:id="rId11"/>
    <p:sldId id="271" r:id="rId12"/>
    <p:sldId id="270" r:id="rId13"/>
    <p:sldId id="272" r:id="rId14"/>
    <p:sldId id="273" r:id="rId15"/>
    <p:sldId id="274" r:id="rId16"/>
    <p:sldId id="275" r:id="rId17"/>
    <p:sldId id="261" r:id="rId18"/>
    <p:sldId id="278" r:id="rId19"/>
    <p:sldId id="276" r:id="rId20"/>
    <p:sldId id="263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881" autoAdjust="0"/>
  </p:normalViewPr>
  <p:slideViewPr>
    <p:cSldViewPr>
      <p:cViewPr>
        <p:scale>
          <a:sx n="90" d="100"/>
          <a:sy n="90" d="100"/>
        </p:scale>
        <p:origin x="-1320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70642-046A-462B-A789-B4795CDA102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56C79-7363-4583-B6E0-2BC065C969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56C79-7363-4583-B6E0-2BC065C969E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tx2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-19050" y="5205413"/>
            <a:ext cx="6821488" cy="1504950"/>
            <a:chOff x="126128" y="5205692"/>
            <a:chExt cx="6822598" cy="1504391"/>
          </a:xfrm>
        </p:grpSpPr>
        <p:pic>
          <p:nvPicPr>
            <p:cNvPr id="5" name="Picture 7" descr="phase_pattern_rev1.png"/>
            <p:cNvPicPr>
              <a:picLocks noChangeAspect="1"/>
            </p:cNvPicPr>
            <p:nvPr userDrawn="1"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26128" y="5205692"/>
              <a:ext cx="4630727" cy="1504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 descr="phase_pattern_rev1.png"/>
            <p:cNvPicPr>
              <a:picLocks noChangeAspect="1"/>
            </p:cNvPicPr>
            <p:nvPr userDrawn="1"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10800000">
              <a:off x="4846046" y="5205692"/>
              <a:ext cx="2102680" cy="1504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7" name="Straight Connector 9"/>
          <p:cNvCxnSpPr>
            <a:cxnSpLocks noChangeShapeType="1"/>
          </p:cNvCxnSpPr>
          <p:nvPr/>
        </p:nvCxnSpPr>
        <p:spPr bwMode="auto">
          <a:xfrm>
            <a:off x="9158288" y="5551488"/>
            <a:ext cx="0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29"/>
          <p:cNvGrpSpPr>
            <a:grpSpLocks/>
          </p:cNvGrpSpPr>
          <p:nvPr/>
        </p:nvGrpSpPr>
        <p:grpSpPr bwMode="auto">
          <a:xfrm flipH="1">
            <a:off x="2336800" y="100013"/>
            <a:ext cx="6821488" cy="1504950"/>
            <a:chOff x="126128" y="5205692"/>
            <a:chExt cx="6822598" cy="1504391"/>
          </a:xfrm>
        </p:grpSpPr>
        <p:pic>
          <p:nvPicPr>
            <p:cNvPr id="9" name="Picture 11" descr="phase_pattern_rev1.png"/>
            <p:cNvPicPr>
              <a:picLocks noChangeAspect="1"/>
            </p:cNvPicPr>
            <p:nvPr userDrawn="1"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26128" y="5205692"/>
              <a:ext cx="4630727" cy="1504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2" descr="phase_pattern_rev1.png"/>
            <p:cNvPicPr>
              <a:picLocks noChangeAspect="1"/>
            </p:cNvPicPr>
            <p:nvPr userDrawn="1"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10800000">
              <a:off x="4846046" y="5205692"/>
              <a:ext cx="2102680" cy="1504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6866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519472" y="1530433"/>
            <a:ext cx="8133992" cy="1752600"/>
          </a:xfrm>
          <a:ln/>
        </p:spPr>
        <p:txBody>
          <a:bodyPr anchor="b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7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8800" y="3521158"/>
            <a:ext cx="8055042" cy="1752600"/>
          </a:xfrm>
          <a:ln/>
        </p:spPr>
        <p:txBody>
          <a:bodyPr/>
          <a:lstStyle>
            <a:lvl1pPr marL="0" indent="0" algn="ctr">
              <a:lnSpc>
                <a:spcPct val="90000"/>
              </a:lnSpc>
              <a:spcBef>
                <a:spcPct val="5000"/>
              </a:spcBef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Slide Number Placeholder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0"/>
            <a:ext cx="2133600" cy="47625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3FDAA18F-EEA8-49B8-9F5E-950EA73F8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56" y="514350"/>
            <a:ext cx="8205407" cy="74136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" y="1423988"/>
            <a:ext cx="8205407" cy="325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56" y="514350"/>
            <a:ext cx="8094664" cy="74136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" y="1423988"/>
            <a:ext cx="8094664" cy="325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56" y="2686050"/>
            <a:ext cx="4395832" cy="7413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 txBox="1">
            <a:spLocks noChangeArrowheads="1"/>
          </p:cNvSpPr>
          <p:nvPr/>
        </p:nvSpPr>
        <p:spPr>
          <a:xfrm>
            <a:off x="7010400" y="0"/>
            <a:ext cx="2133600" cy="47625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B096ECED-39FF-4745-A475-0EEC03EA1A8D}" type="slidenum">
              <a:rPr lang="en-US" sz="2000" smtClean="0">
                <a:solidFill>
                  <a:srgbClr val="003DAF"/>
                </a:solidFill>
              </a:rPr>
              <a:pPr>
                <a:defRPr/>
              </a:pPr>
              <a:t>‹#›</a:t>
            </a:fld>
            <a:endParaRPr lang="en-US" sz="2000" dirty="0" smtClean="0">
              <a:solidFill>
                <a:srgbClr val="003DA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 txBox="1">
            <a:spLocks noChangeArrowheads="1"/>
          </p:cNvSpPr>
          <p:nvPr/>
        </p:nvSpPr>
        <p:spPr>
          <a:xfrm>
            <a:off x="7010400" y="0"/>
            <a:ext cx="2133600" cy="47625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CF493E2-C4DE-4548-9D01-2AC81908DFD6}" type="slidenum">
              <a:rPr lang="en-US" sz="2000" smtClean="0">
                <a:solidFill>
                  <a:srgbClr val="003DAF"/>
                </a:solidFill>
              </a:rPr>
              <a:pPr>
                <a:defRPr/>
              </a:pPr>
              <a:t>‹#›</a:t>
            </a:fld>
            <a:endParaRPr lang="en-US" sz="2000" dirty="0" smtClean="0">
              <a:solidFill>
                <a:srgbClr val="003DAF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4487863"/>
            <a:ext cx="3606800" cy="1143000"/>
          </a:xfrm>
        </p:spPr>
        <p:txBody>
          <a:bodyPr>
            <a:normAutofit/>
          </a:bodyPr>
          <a:lstStyle>
            <a:lvl1pPr algn="l">
              <a:defRPr sz="1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418776"/>
            <a:ext cx="9144000" cy="1076325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409376"/>
            <a:ext cx="9144000" cy="952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cover_2-01.png"/>
          <p:cNvPicPr>
            <a:picLocks noChangeAspect="1"/>
          </p:cNvPicPr>
          <p:nvPr/>
        </p:nvPicPr>
        <p:blipFill>
          <a:blip r:embed="rId2" cstate="email">
            <a:alphaModFix/>
          </a:blip>
          <a:srcRect/>
          <a:stretch>
            <a:fillRect/>
          </a:stretch>
        </p:blipFill>
        <p:spPr>
          <a:xfrm>
            <a:off x="101654" y="154214"/>
            <a:ext cx="8841313" cy="4533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" y="1"/>
            <a:ext cx="91440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 t="14925" r="14925"/>
          <a:stretch/>
        </p:blipFill>
        <p:spPr>
          <a:xfrm flipH="1" flipV="1">
            <a:off x="-1" y="1"/>
            <a:ext cx="9143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998928" y="-1435100"/>
            <a:ext cx="6765453" cy="6769928"/>
          </a:xfrm>
          <a:prstGeom prst="ellipse">
            <a:avLst/>
          </a:prstGeom>
          <a:gradFill flip="none" rotWithShape="1">
            <a:gsLst>
              <a:gs pos="26000">
                <a:srgbClr val="0099FF"/>
              </a:gs>
              <a:gs pos="100000">
                <a:srgbClr val="0099FF">
                  <a:lumMod val="20000"/>
                  <a:lumOff val="80000"/>
                  <a:alpha val="46000"/>
                </a:srgbClr>
              </a:gs>
            </a:gsLst>
            <a:lin ang="5400000" scaled="0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128043" tIns="64022" rIns="128043" bIns="64022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/>
          <a:stretch/>
        </p:blipFill>
        <p:spPr>
          <a:xfrm>
            <a:off x="-573259" y="2209800"/>
            <a:ext cx="5348459" cy="4654019"/>
          </a:xfrm>
          <a:prstGeom prst="rect">
            <a:avLst/>
          </a:prstGeom>
        </p:spPr>
      </p:pic>
      <p:pic>
        <p:nvPicPr>
          <p:cNvPr id="8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30" y="2401"/>
            <a:ext cx="9146329" cy="685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320"/>
            <a:ext cx="5943600" cy="1143000"/>
          </a:xfrm>
        </p:spPr>
        <p:txBody>
          <a:bodyPr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600200"/>
            <a:ext cx="5956300" cy="4851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824911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01509_photoHiRes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634156" y="0"/>
            <a:ext cx="3123355" cy="4597400"/>
          </a:xfrm>
          <a:prstGeom prst="rect">
            <a:avLst/>
          </a:prstGeom>
        </p:spPr>
      </p:pic>
      <p:pic>
        <p:nvPicPr>
          <p:cNvPr id="8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V="1">
            <a:off x="-15030" y="-10301"/>
            <a:ext cx="9159029" cy="686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320"/>
            <a:ext cx="5943600" cy="1143000"/>
          </a:xfrm>
        </p:spPr>
        <p:txBody>
          <a:bodyPr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600200"/>
            <a:ext cx="5956300" cy="4851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4088297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4278_photoHiRes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6" name="Picture 5" descr="Foreground Arcs_MdBlue-04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 l="33827"/>
          <a:stretch/>
        </p:blipFill>
        <p:spPr>
          <a:xfrm>
            <a:off x="0" y="-37870"/>
            <a:ext cx="6143978" cy="69636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4914900" cy="114300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07000" cy="48514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786506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4301_photoHiRes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73785" y="-1"/>
            <a:ext cx="8470215" cy="68575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 l="34181"/>
          <a:stretch/>
        </p:blipFill>
        <p:spPr>
          <a:xfrm>
            <a:off x="0" y="-50570"/>
            <a:ext cx="6121424" cy="6975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4914900" cy="114300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07000" cy="48514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71225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1646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/>
              </a:ext>
            </a:extLst>
          </a:blip>
          <a:srcRect l="-1576"/>
          <a:stretch/>
        </p:blipFill>
        <p:spPr>
          <a:xfrm>
            <a:off x="3603902" y="0"/>
            <a:ext cx="5715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 r="29525"/>
          <a:stretch/>
        </p:blipFill>
        <p:spPr>
          <a:xfrm>
            <a:off x="0" y="1"/>
            <a:ext cx="6461402" cy="6876287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4498848" cy="114300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8848" cy="48514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961278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003871_photoHiRes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/>
              </a:ext>
            </a:extLst>
          </a:blip>
          <a:srcRect/>
          <a:stretch/>
        </p:blipFill>
        <p:spPr>
          <a:xfrm>
            <a:off x="3086100" y="0"/>
            <a:ext cx="6057900" cy="6858000"/>
          </a:xfrm>
          <a:prstGeom prst="rect">
            <a:avLst/>
          </a:prstGeom>
        </p:spPr>
      </p:pic>
      <p:pic>
        <p:nvPicPr>
          <p:cNvPr id="6" name="Picture 5" descr="Mask_MdBlue copy 12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 r="29766"/>
          <a:stretch/>
        </p:blipFill>
        <p:spPr>
          <a:xfrm>
            <a:off x="-7552" y="0"/>
            <a:ext cx="6434631" cy="6871261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4498848" cy="114300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8848" cy="48514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961278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ark Blue_Backgroun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864314" y="1912973"/>
            <a:ext cx="3074870" cy="309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Phase Forward Templates-01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rcRect l="19815" r="5258"/>
          <a:stretch/>
        </p:blipFill>
        <p:spPr>
          <a:xfrm>
            <a:off x="-1" y="-10127"/>
            <a:ext cx="9144001" cy="68681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408"/>
            <a:ext cx="5067013" cy="11430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67013" cy="5194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489961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 descr="804008.jpg"/>
          <p:cNvPicPr>
            <a:picLocks noChangeAspect="1"/>
          </p:cNvPicPr>
          <p:nvPr/>
        </p:nvPicPr>
        <p:blipFill>
          <a:blip r:embed="rId2" cstate="email"/>
          <a:srcRect r="23158"/>
          <a:stretch>
            <a:fillRect/>
          </a:stretch>
        </p:blipFill>
        <p:spPr bwMode="auto">
          <a:xfrm flipH="1">
            <a:off x="-2397761" y="2083859"/>
            <a:ext cx="5584924" cy="4888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873" y="0"/>
            <a:ext cx="9201704" cy="690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013" y="1787525"/>
            <a:ext cx="5437187" cy="1362075"/>
          </a:xfrm>
        </p:spPr>
        <p:txBody>
          <a:bodyPr anchor="b"/>
          <a:lstStyle>
            <a:lvl1pPr algn="r">
              <a:defRPr sz="4000" b="0" cap="none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1012" y="3160713"/>
            <a:ext cx="5437187" cy="1500187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 anchor="b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123160RKECMYK7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36600" y="2195513"/>
            <a:ext cx="4457700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873" y="0"/>
            <a:ext cx="9201704" cy="690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013" y="1787525"/>
            <a:ext cx="5437187" cy="1362075"/>
          </a:xfrm>
        </p:spPr>
        <p:txBody>
          <a:bodyPr anchor="b"/>
          <a:lstStyle>
            <a:lvl1pPr algn="r">
              <a:defRPr sz="4000" b="0" cap="none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1012" y="3160713"/>
            <a:ext cx="5437187" cy="1500187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 anchor="b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stk160009rke_2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73188" y="2197100"/>
            <a:ext cx="4819651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873" y="0"/>
            <a:ext cx="9201704" cy="690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013" y="1787525"/>
            <a:ext cx="5437187" cy="1362075"/>
          </a:xfrm>
        </p:spPr>
        <p:txBody>
          <a:bodyPr anchor="b"/>
          <a:lstStyle>
            <a:lvl1pPr algn="r">
              <a:defRPr sz="4000" b="0" cap="none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1012" y="3160713"/>
            <a:ext cx="5437187" cy="1500187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8" descr="FL_3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159000"/>
            <a:ext cx="3215562" cy="485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873" y="0"/>
            <a:ext cx="9201704" cy="690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013" y="1787525"/>
            <a:ext cx="5437187" cy="1362075"/>
          </a:xfrm>
        </p:spPr>
        <p:txBody>
          <a:bodyPr anchor="b"/>
          <a:lstStyle>
            <a:lvl1pPr algn="r">
              <a:defRPr sz="4000" b="0" cap="none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1012" y="3160713"/>
            <a:ext cx="5437187" cy="1500187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1143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943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tx2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0850" y="514350"/>
            <a:ext cx="8186738" cy="741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850" y="1423988"/>
            <a:ext cx="8202613" cy="325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" name="Rectangle 11"/>
          <p:cNvSpPr txBox="1">
            <a:spLocks noChangeArrowheads="1"/>
          </p:cNvSpPr>
          <p:nvPr/>
        </p:nvSpPr>
        <p:spPr>
          <a:xfrm>
            <a:off x="7010400" y="0"/>
            <a:ext cx="2133600" cy="47625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CF07067-9E4D-4375-A978-12E535192785}" type="slidenum">
              <a:rPr lang="en-US" sz="2000" smtClean="0">
                <a:solidFill>
                  <a:srgbClr val="003DAF"/>
                </a:solidFill>
              </a:rPr>
              <a:pPr>
                <a:defRPr/>
              </a:pPr>
              <a:t>‹#›</a:t>
            </a:fld>
            <a:endParaRPr lang="en-US" sz="2000" dirty="0" smtClean="0">
              <a:solidFill>
                <a:srgbClr val="003DAF"/>
              </a:solidFill>
            </a:endParaRPr>
          </a:p>
        </p:txBody>
      </p:sp>
      <p:pic>
        <p:nvPicPr>
          <p:cNvPr id="1029" name="Picture 6" descr="phase_pattern_rev1.pn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107113" y="5708650"/>
            <a:ext cx="305435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28600" indent="-228600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566738" indent="-223838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2pPr>
      <a:lvl3pPr marL="909638" indent="-228600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Font typeface="Arial" charset="0"/>
        <a:buChar char="−"/>
        <a:defRPr sz="2200">
          <a:solidFill>
            <a:schemeClr val="bg1"/>
          </a:solidFill>
          <a:latin typeface="+mn-lt"/>
          <a:cs typeface="+mn-cs"/>
        </a:defRPr>
      </a:lvl3pPr>
      <a:lvl4pPr marL="1200150" indent="-176213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cs typeface="+mn-cs"/>
        </a:defRPr>
      </a:lvl4pPr>
      <a:lvl5pPr marL="1490663" indent="-176213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  <a:cs typeface="+mn-cs"/>
        </a:defRPr>
      </a:lvl5pPr>
      <a:lvl6pPr marL="1947863" indent="-176213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  <a:cs typeface="+mn-cs"/>
        </a:defRPr>
      </a:lvl6pPr>
      <a:lvl7pPr marL="2405063" indent="-176213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  <a:cs typeface="+mn-cs"/>
        </a:defRPr>
      </a:lvl7pPr>
      <a:lvl8pPr marL="2862263" indent="-176213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  <a:cs typeface="+mn-cs"/>
        </a:defRPr>
      </a:lvl8pPr>
      <a:lvl9pPr marL="3319463" indent="-176213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Font typeface="Arial" charset="0"/>
        <a:buChar char="−"/>
        <a:defRPr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315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MS PGothic" pitchFamily="34" charset="-128"/>
          <a:cs typeface="Arial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utiger 45 Light" charset="0"/>
          <a:ea typeface="MS PGothic" pitchFamily="34" charset="-128"/>
          <a:cs typeface="Geneva" pitchFamily="-108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utiger 45 Light" charset="0"/>
          <a:ea typeface="MS PGothic" pitchFamily="34" charset="-128"/>
          <a:cs typeface="Geneva" pitchFamily="-108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utiger 45 Light" charset="0"/>
          <a:ea typeface="MS PGothic" pitchFamily="34" charset="-128"/>
          <a:cs typeface="Geneva" pitchFamily="-108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utiger 45 Light" charset="0"/>
          <a:ea typeface="MS PGothic" pitchFamily="34" charset="-128"/>
          <a:cs typeface="Geneva" pitchFamily="-108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Geneva" pitchFamily="-108" charset="-128"/>
          <a:cs typeface="Geneva" pitchFamily="-108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Geneva" pitchFamily="-108" charset="-128"/>
          <a:cs typeface="Geneva" pitchFamily="-108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Geneva" pitchFamily="-108" charset="-128"/>
          <a:cs typeface="Geneva" pitchFamily="-108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Geneva" pitchFamily="-108" charset="-128"/>
          <a:cs typeface="Geneva" pitchFamily="-108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Geneva" pitchFamily="-108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Managing Compliance Early: System Development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Randy Moeller</a:t>
            </a:r>
          </a:p>
          <a:p>
            <a:r>
              <a:rPr lang="en-US" dirty="0" smtClean="0"/>
              <a:t>Records &amp; Information Governance</a:t>
            </a:r>
          </a:p>
          <a:p>
            <a:r>
              <a:rPr lang="en-US" dirty="0" smtClean="0"/>
              <a:t>P&amp;G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iRisk</a:t>
            </a:r>
            <a:r>
              <a:rPr lang="en-US" dirty="0" smtClean="0"/>
              <a:t> Application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it do</a:t>
            </a:r>
          </a:p>
          <a:p>
            <a:r>
              <a:rPr lang="en-US" dirty="0" smtClean="0"/>
              <a:t>Who is involved</a:t>
            </a:r>
          </a:p>
          <a:p>
            <a:r>
              <a:rPr lang="en-US" dirty="0" smtClean="0"/>
              <a:t>Review process</a:t>
            </a:r>
          </a:p>
          <a:p>
            <a:r>
              <a:rPr lang="en-US" dirty="0" smtClean="0"/>
              <a:t>Records &amp; Information Governance review</a:t>
            </a:r>
          </a:p>
          <a:p>
            <a:r>
              <a:rPr lang="en-US" dirty="0" smtClean="0"/>
              <a:t>Links to other processes</a:t>
            </a:r>
          </a:p>
          <a:p>
            <a:r>
              <a:rPr lang="en-US" dirty="0" smtClean="0"/>
              <a:t>Challenges (nothing’s perfect)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of IT initiatives by 15 compliance groups</a:t>
            </a:r>
          </a:p>
          <a:p>
            <a:pPr lvl="1"/>
            <a:r>
              <a:rPr lang="en-US" dirty="0" err="1" smtClean="0"/>
              <a:t>.net</a:t>
            </a:r>
            <a:r>
              <a:rPr lang="en-US" dirty="0" smtClean="0"/>
              <a:t> application, .</a:t>
            </a:r>
            <a:r>
              <a:rPr lang="en-US" dirty="0" err="1" smtClean="0"/>
              <a:t>sql</a:t>
            </a:r>
            <a:r>
              <a:rPr lang="en-US" dirty="0" smtClean="0"/>
              <a:t> database</a:t>
            </a:r>
          </a:p>
          <a:p>
            <a:r>
              <a:rPr lang="en-US" dirty="0" smtClean="0"/>
              <a:t>Complete 14 questions; results in a score by each group</a:t>
            </a:r>
          </a:p>
          <a:p>
            <a:r>
              <a:rPr lang="en-US" dirty="0" smtClean="0"/>
              <a:t>States a consult or self-assess</a:t>
            </a:r>
          </a:p>
          <a:p>
            <a:r>
              <a:rPr lang="en-US" dirty="0" smtClean="0"/>
              <a:t>Documents compliance via forms and/or notes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Involved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194300"/>
          </a:xfrm>
        </p:spPr>
        <p:txBody>
          <a:bodyPr/>
          <a:lstStyle/>
          <a:p>
            <a:r>
              <a:rPr lang="en-US" sz="1800" dirty="0" smtClean="0"/>
              <a:t>15 Compliance Groups Represented</a:t>
            </a:r>
          </a:p>
          <a:p>
            <a:pPr lvl="1"/>
            <a:r>
              <a:rPr lang="en-US" sz="1600" dirty="0" smtClean="0"/>
              <a:t>Business &amp; IT Continuity</a:t>
            </a:r>
          </a:p>
          <a:p>
            <a:pPr lvl="1"/>
            <a:r>
              <a:rPr lang="en-US" sz="1600" dirty="0" smtClean="0"/>
              <a:t>Employee Relations</a:t>
            </a:r>
          </a:p>
          <a:p>
            <a:pPr lvl="1"/>
            <a:r>
              <a:rPr lang="en-US" sz="1600" dirty="0" smtClean="0"/>
              <a:t>Enterprise Architecture</a:t>
            </a:r>
          </a:p>
          <a:p>
            <a:pPr lvl="1"/>
            <a:r>
              <a:rPr lang="en-US" sz="1600" dirty="0" smtClean="0"/>
              <a:t>Global Security</a:t>
            </a:r>
          </a:p>
          <a:p>
            <a:pPr lvl="1"/>
            <a:r>
              <a:rPr lang="en-US" sz="1600" dirty="0" smtClean="0"/>
              <a:t>Health, Safety &amp; Environment</a:t>
            </a:r>
          </a:p>
          <a:p>
            <a:pPr lvl="1"/>
            <a:r>
              <a:rPr lang="en-US" sz="1600" dirty="0" smtClean="0"/>
              <a:t>Information Security</a:t>
            </a:r>
          </a:p>
          <a:p>
            <a:pPr lvl="1"/>
            <a:r>
              <a:rPr lang="en-US" sz="1600" dirty="0" smtClean="0"/>
              <a:t>Labor Relations</a:t>
            </a:r>
          </a:p>
          <a:p>
            <a:pPr lvl="1"/>
            <a:r>
              <a:rPr lang="en-US" sz="1600" dirty="0" smtClean="0"/>
              <a:t>Legal – Digital Privacy &amp; Commerce</a:t>
            </a:r>
          </a:p>
          <a:p>
            <a:pPr lvl="1"/>
            <a:r>
              <a:rPr lang="en-US" sz="1600" dirty="0" smtClean="0"/>
              <a:t>Legal – Intellectual Property</a:t>
            </a:r>
          </a:p>
          <a:p>
            <a:pPr lvl="1"/>
            <a:r>
              <a:rPr lang="en-US" sz="1600" dirty="0" smtClean="0"/>
              <a:t>Payment Card Industry</a:t>
            </a:r>
          </a:p>
          <a:p>
            <a:pPr lvl="1"/>
            <a:r>
              <a:rPr lang="en-US" sz="1600" dirty="0" smtClean="0"/>
              <a:t>Privacy</a:t>
            </a:r>
          </a:p>
          <a:p>
            <a:pPr lvl="1"/>
            <a:r>
              <a:rPr lang="en-US" sz="1600" dirty="0" smtClean="0"/>
              <a:t>Records &amp; Information Governance</a:t>
            </a:r>
          </a:p>
          <a:p>
            <a:pPr lvl="1"/>
            <a:r>
              <a:rPr lang="en-US" sz="1600" dirty="0" smtClean="0"/>
              <a:t>Regulatory Computer Validation</a:t>
            </a:r>
          </a:p>
          <a:p>
            <a:pPr lvl="1"/>
            <a:r>
              <a:rPr lang="en-US" sz="1600" dirty="0" smtClean="0"/>
              <a:t>Third Party Risk Assessment</a:t>
            </a:r>
          </a:p>
          <a:p>
            <a:pPr lvl="1"/>
            <a:r>
              <a:rPr lang="en-US" sz="1600" dirty="0" smtClean="0"/>
              <a:t>Vendor Governance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0" y="1332213"/>
            <a:ext cx="9143999" cy="477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Process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524000"/>
            <a:ext cx="9136712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752600"/>
            <a:ext cx="9141772" cy="413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Choices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423987"/>
            <a:ext cx="9201653" cy="512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Each Selection Scored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243012"/>
            <a:ext cx="9143632" cy="561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 Where Needed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3000" y="1371600"/>
            <a:ext cx="6837363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List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1635189"/>
            <a:ext cx="9144000" cy="433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1447800"/>
            <a:ext cx="9172142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Details</a:t>
            </a:r>
            <a:endParaRPr lang="en-US" dirty="0"/>
          </a:p>
        </p:txBody>
      </p:sp>
      <p:pic>
        <p:nvPicPr>
          <p:cNvPr id="8" name="Picture 7" descr="Picture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1207836"/>
            <a:ext cx="9144000" cy="51929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R&amp;IG</a:t>
            </a:r>
            <a:r>
              <a:rPr lang="en-US" dirty="0" smtClean="0"/>
              <a:t> Compliance Document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3300119" y="3124200"/>
          <a:ext cx="1729081" cy="1458913"/>
        </p:xfrm>
        <a:graphic>
          <a:graphicData uri="http://schemas.openxmlformats.org/presentationml/2006/ole">
            <p:oleObj spid="_x0000_s9218" name="Document" showAsIcon="1" r:id="rId3" imgW="914400" imgH="77148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Completing Tasks</a:t>
            </a:r>
            <a:endParaRPr lang="en-US" dirty="0"/>
          </a:p>
        </p:txBody>
      </p:sp>
      <p:pic>
        <p:nvPicPr>
          <p:cNvPr id="7" name="Content Placeholder 6" descr="Picture3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57200" y="1447800"/>
            <a:ext cx="8229600" cy="47096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Links</a:t>
            </a:r>
            <a:endParaRPr lang="en-US" dirty="0"/>
          </a:p>
        </p:txBody>
      </p:sp>
      <p:pic>
        <p:nvPicPr>
          <p:cNvPr id="4" name="Content Placeholder 3" descr="Picture1.pn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139350" y="1600200"/>
            <a:ext cx="8865300" cy="4250664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24338" y="33338"/>
            <a:ext cx="3090862" cy="678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3152"/>
            <a:ext cx="3733800" cy="1143000"/>
          </a:xfrm>
        </p:spPr>
        <p:txBody>
          <a:bodyPr/>
          <a:lstStyle/>
          <a:p>
            <a:r>
              <a:rPr lang="en-US" dirty="0" smtClean="0"/>
              <a:t>Cloud Process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5194300"/>
          </a:xfrm>
        </p:spPr>
        <p:txBody>
          <a:bodyPr/>
          <a:lstStyle/>
          <a:p>
            <a:r>
              <a:rPr lang="en-US" dirty="0" smtClean="0"/>
              <a:t>Cloud Security Alliance</a:t>
            </a:r>
          </a:p>
          <a:p>
            <a:pPr lvl="1"/>
            <a:r>
              <a:rPr lang="en-US" dirty="0" smtClean="0"/>
              <a:t>Matrix</a:t>
            </a:r>
          </a:p>
          <a:p>
            <a:r>
              <a:rPr lang="en-US" dirty="0" err="1" smtClean="0"/>
              <a:t>Skyhigh</a:t>
            </a:r>
            <a:r>
              <a:rPr lang="en-US" dirty="0" smtClean="0"/>
              <a:t> Network</a:t>
            </a:r>
          </a:p>
          <a:p>
            <a:pPr lvl="1"/>
            <a:r>
              <a:rPr lang="en-US" dirty="0" smtClean="0"/>
              <a:t>Cloud provider </a:t>
            </a:r>
            <a:r>
              <a:rPr lang="en-US" dirty="0" smtClean="0"/>
              <a:t>assessments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JAS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careful what you wish for…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6050" y="2362205"/>
          <a:ext cx="3771900" cy="281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3394"/>
                <a:gridCol w="463349"/>
                <a:gridCol w="617798"/>
                <a:gridCol w="386124"/>
                <a:gridCol w="451235"/>
              </a:tblGrid>
              <a:tr h="2604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Row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Consult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Self-Assess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(blank)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Grand Total</a:t>
                      </a:r>
                    </a:p>
                  </a:txBody>
                  <a:tcPr marL="9525" marR="9525" marT="9525" marB="0" anchor="b"/>
                </a:tc>
              </a:tr>
              <a:tr h="20949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Records &amp; Information Governance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141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Information Security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139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Business &amp; IT Continuity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134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Labor Relations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130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Enterprise Architecture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Employee Relations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Privacy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Legal - Digital Privacy &amp; Commerce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latin typeface="Arial"/>
                        </a:rPr>
                        <a:t>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81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Vendor Governance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Legal - Intellectual Property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(blank)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Third Party Risk Assessment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Global Security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Regulatory Computer Validation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Health, Safety &amp; Environment (HS&amp;E)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</a:tr>
              <a:tr h="1566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Payment Card Industry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all assessments created equal</a:t>
            </a:r>
          </a:p>
          <a:p>
            <a:r>
              <a:rPr lang="en-US" dirty="0" smtClean="0"/>
              <a:t>Weak project documents</a:t>
            </a:r>
          </a:p>
          <a:p>
            <a:r>
              <a:rPr lang="en-US" dirty="0" smtClean="0"/>
              <a:t>Treat it as a check mark</a:t>
            </a:r>
          </a:p>
          <a:p>
            <a:r>
              <a:rPr lang="en-US" dirty="0" smtClean="0"/>
              <a:t>Outliers</a:t>
            </a:r>
          </a:p>
          <a:p>
            <a:r>
              <a:rPr lang="en-US" dirty="0" smtClean="0"/>
              <a:t>Project managers not equal</a:t>
            </a:r>
          </a:p>
          <a:p>
            <a:r>
              <a:rPr lang="en-US" dirty="0" smtClean="0"/>
              <a:t>Turnover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2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Thank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Randy Moeller</a:t>
            </a:r>
            <a:b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en-US" b="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moeller.rj@pg.com</a:t>
            </a:r>
            <a:br>
              <a:rPr lang="en-US" b="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en-US" b="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http://twitter.com/RJMrim</a:t>
            </a:r>
            <a:r>
              <a:rPr lang="en-US" b="0" dirty="0" smtClean="0"/>
              <a:t> </a:t>
            </a:r>
            <a:r>
              <a:rPr lang="en-US" b="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https://www.linkedin.com/in/rjmpg</a:t>
            </a:r>
            <a:endParaRPr lang="en-US" b="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5299" name="Picture 3" descr="C:\Users\moeller.rj\Pictures\Picture4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43263" y="1676400"/>
            <a:ext cx="2657475" cy="7048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g">
  <a:themeElements>
    <a:clrScheme name="7_P&amp;G New Corporate Template 1">
      <a:dk1>
        <a:srgbClr val="000000"/>
      </a:dk1>
      <a:lt1>
        <a:srgbClr val="FFFFFF"/>
      </a:lt1>
      <a:dk2>
        <a:srgbClr val="003DAF"/>
      </a:dk2>
      <a:lt2>
        <a:srgbClr val="0099FF"/>
      </a:lt2>
      <a:accent1>
        <a:srgbClr val="BEF0EF"/>
      </a:accent1>
      <a:accent2>
        <a:srgbClr val="7F7F7F"/>
      </a:accent2>
      <a:accent3>
        <a:srgbClr val="FFFFFF"/>
      </a:accent3>
      <a:accent4>
        <a:srgbClr val="000000"/>
      </a:accent4>
      <a:accent5>
        <a:srgbClr val="DBF6F6"/>
      </a:accent5>
      <a:accent6>
        <a:srgbClr val="727272"/>
      </a:accent6>
      <a:hlink>
        <a:srgbClr val="9BD442"/>
      </a:hlink>
      <a:folHlink>
        <a:srgbClr val="FF7000"/>
      </a:folHlink>
    </a:clrScheme>
    <a:fontScheme name="7_P&amp;G New Corporate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7_P&amp;G New Corporate Template 1">
        <a:dk1>
          <a:srgbClr val="000000"/>
        </a:dk1>
        <a:lt1>
          <a:srgbClr val="FFFFFF"/>
        </a:lt1>
        <a:dk2>
          <a:srgbClr val="003DAF"/>
        </a:dk2>
        <a:lt2>
          <a:srgbClr val="0099FF"/>
        </a:lt2>
        <a:accent1>
          <a:srgbClr val="BEF0EF"/>
        </a:accent1>
        <a:accent2>
          <a:srgbClr val="7F7F7F"/>
        </a:accent2>
        <a:accent3>
          <a:srgbClr val="FFFFFF"/>
        </a:accent3>
        <a:accent4>
          <a:srgbClr val="000000"/>
        </a:accent4>
        <a:accent5>
          <a:srgbClr val="DBF6F6"/>
        </a:accent5>
        <a:accent6>
          <a:srgbClr val="727272"/>
        </a:accent6>
        <a:hlink>
          <a:srgbClr val="9BD442"/>
        </a:hlink>
        <a:folHlink>
          <a:srgbClr val="FF7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P&amp;G New Corporate Template 2">
        <a:dk1>
          <a:srgbClr val="000000"/>
        </a:dk1>
        <a:lt1>
          <a:srgbClr val="FFFFFF"/>
        </a:lt1>
        <a:dk2>
          <a:srgbClr val="003DAF"/>
        </a:dk2>
        <a:lt2>
          <a:srgbClr val="0099FF"/>
        </a:lt2>
        <a:accent1>
          <a:srgbClr val="9BD442"/>
        </a:accent1>
        <a:accent2>
          <a:srgbClr val="FFB80F"/>
        </a:accent2>
        <a:accent3>
          <a:srgbClr val="FFFFFF"/>
        </a:accent3>
        <a:accent4>
          <a:srgbClr val="000000"/>
        </a:accent4>
        <a:accent5>
          <a:srgbClr val="CBE6B0"/>
        </a:accent5>
        <a:accent6>
          <a:srgbClr val="E7A60C"/>
        </a:accent6>
        <a:hlink>
          <a:srgbClr val="0099FF"/>
        </a:hlink>
        <a:folHlink>
          <a:srgbClr val="FE1A0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P&amp;G New Corporate Template 3">
        <a:dk1>
          <a:srgbClr val="000000"/>
        </a:dk1>
        <a:lt1>
          <a:srgbClr val="FFFFFF"/>
        </a:lt1>
        <a:dk2>
          <a:srgbClr val="003DAF"/>
        </a:dk2>
        <a:lt2>
          <a:srgbClr val="0099FF"/>
        </a:lt2>
        <a:accent1>
          <a:srgbClr val="BEF0EF"/>
        </a:accent1>
        <a:accent2>
          <a:srgbClr val="7F7F7F"/>
        </a:accent2>
        <a:accent3>
          <a:srgbClr val="FFFFFF"/>
        </a:accent3>
        <a:accent4>
          <a:srgbClr val="000000"/>
        </a:accent4>
        <a:accent5>
          <a:srgbClr val="DBF6F6"/>
        </a:accent5>
        <a:accent6>
          <a:srgbClr val="727272"/>
        </a:accent6>
        <a:hlink>
          <a:srgbClr val="0000FF"/>
        </a:hlink>
        <a:folHlink>
          <a:srgbClr val="FF7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GTheme">
  <a:themeElements>
    <a:clrScheme name="Custom 1">
      <a:dk1>
        <a:sysClr val="windowText" lastClr="000000"/>
      </a:dk1>
      <a:lt1>
        <a:sysClr val="window" lastClr="FFFFFF"/>
      </a:lt1>
      <a:dk2>
        <a:srgbClr val="003DAF"/>
      </a:dk2>
      <a:lt2>
        <a:srgbClr val="0099FF"/>
      </a:lt2>
      <a:accent1>
        <a:srgbClr val="BEF0EF"/>
      </a:accent1>
      <a:accent2>
        <a:srgbClr val="00B055"/>
      </a:accent2>
      <a:accent3>
        <a:srgbClr val="9BD442"/>
      </a:accent3>
      <a:accent4>
        <a:srgbClr val="FF7000"/>
      </a:accent4>
      <a:accent5>
        <a:srgbClr val="FFB80F"/>
      </a:accent5>
      <a:accent6>
        <a:srgbClr val="B0017E"/>
      </a:accent6>
      <a:hlink>
        <a:srgbClr val="EB73C4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pg</Template>
  <TotalTime>752</TotalTime>
  <Words>303</Words>
  <Application>Microsoft Office PowerPoint</Application>
  <PresentationFormat>On-screen Show (4:3)</PresentationFormat>
  <Paragraphs>125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pg</vt:lpstr>
      <vt:lpstr>PGTheme</vt:lpstr>
      <vt:lpstr>Document</vt:lpstr>
      <vt:lpstr>Managing Compliance Early: System Development</vt:lpstr>
      <vt:lpstr>iRisk Application</vt:lpstr>
      <vt:lpstr>What Does it Do</vt:lpstr>
      <vt:lpstr>Who is Involved</vt:lpstr>
      <vt:lpstr>Review Process</vt:lpstr>
      <vt:lpstr>Details</vt:lpstr>
      <vt:lpstr>Details</vt:lpstr>
      <vt:lpstr>Multiple Choices</vt:lpstr>
      <vt:lpstr>Each Selection Scored</vt:lpstr>
      <vt:lpstr>Links Where Needed</vt:lpstr>
      <vt:lpstr>Question List</vt:lpstr>
      <vt:lpstr>Results</vt:lpstr>
      <vt:lpstr>Task Details</vt:lpstr>
      <vt:lpstr>R&amp;IG Compliance Document</vt:lpstr>
      <vt:lpstr>Completing Tasks</vt:lpstr>
      <vt:lpstr>Process Links</vt:lpstr>
      <vt:lpstr>Cloud Process</vt:lpstr>
      <vt:lpstr>JAS Results</vt:lpstr>
      <vt:lpstr>Challenges</vt:lpstr>
      <vt:lpstr>Thank You   Randy Moeller moeller.rj@pg.com http://twitter.com/RJMrim https://www.linkedin.com/in/rjmpg</vt:lpstr>
    </vt:vector>
  </TitlesOfParts>
  <Company>Procter &amp; Gamble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E-records Early: System Development</dc:title>
  <dc:creator>Randy Moeller</dc:creator>
  <cp:lastModifiedBy>Randy Moeller</cp:lastModifiedBy>
  <cp:revision>19</cp:revision>
  <dcterms:created xsi:type="dcterms:W3CDTF">2015-09-28T18:31:45Z</dcterms:created>
  <dcterms:modified xsi:type="dcterms:W3CDTF">2015-10-06T20:00:14Z</dcterms:modified>
</cp:coreProperties>
</file>